
<file path=[Content_Types].xml><?xml version="1.0" encoding="utf-8"?>
<Types xmlns="http://schemas.openxmlformats.org/package/2006/content-types">
  <Default Extension="xml" ContentType="application/vnd.openxmlformats-officedocument.presentationml.presentation.main+xml"/>
  <Default Extension="fntdata" ContentType="application/x-fontdata"/>
  <Default Extension="png" ContentType="image/png"/>
  <Default Extension="rels" ContentType="application/vnd.openxmlformats-package.relationships+xml"/>
  <Override PartName="/ppt/slides/slide5.xml" ContentType="application/vnd.openxmlformats-officedocument.presentationml.slide+xml"/>
  <Override PartName="/ppt/slideLayouts/slideLayout12.xml" ContentType="application/vnd.openxmlformats-officedocument.presentationml.slideLayout+xml"/>
  <Override PartName="/ppt/slideMasters/slideMaster2.xml" ContentType="application/vnd.openxmlformats-officedocument.presentationml.slideMaster+xml"/>
  <Override PartName="/ppt/theme/theme2.xml" ContentType="application/vnd.openxmlformats-officedocument.them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3.xml" ContentType="application/vnd.openxmlformats-officedocument.theme+xml"/>
  <Override PartName="/ppt/slides/slide4.xml" ContentType="application/vnd.openxmlformats-officedocument.presentationml.slide+xml"/>
  <Override PartName="/ppt/notesSlides/notesSlide4.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slides/slide3.xml" ContentType="application/vnd.openxmlformats-officedocument.presentationml.slide+xml"/>
  <Override PartName="/ppt/notesSlides/notesSlide3.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officeDocument" Target="/ppt/presentation.xml" Id="rId1" /></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trictFirstAndLastChars="0" embedTrueTypeFonts="1" saveSubsetFonts="1" autoCompressPictures="0">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x="9144000" cy="5143500"/>
  <p:notesSz cx="6858000" cy="9144000"/>
  <p:embeddedFontLst>
    <p:embeddedFont>
      <p:font typeface="Arimo"/>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&#65279;<?xml version="1.0" encoding="utf-8"?><Relationships xmlns="http://schemas.openxmlformats.org/package/2006/relationships"><Relationship Type="http://schemas.openxmlformats.org/officeDocument/2006/relationships/font" Target="/ppt/fonts/Arimo-bold.fntdata" Id="rId20" /><Relationship Type="http://schemas.openxmlformats.org/officeDocument/2006/relationships/slide" Target="/ppt/slides/slide5.xml" Id="rId11" /><Relationship Type="http://schemas.openxmlformats.org/officeDocument/2006/relationships/font" Target="/ppt/fonts/Arimo-boldItalic.fntdata" Id="rId22" /><Relationship Type="http://schemas.openxmlformats.org/officeDocument/2006/relationships/slide" Target="/ppt/slides/slide4.xml" Id="rId10" /><Relationship Type="http://schemas.openxmlformats.org/officeDocument/2006/relationships/font" Target="/ppt/fonts/Arimo-italic.fntdata" Id="rId21" /><Relationship Type="http://schemas.openxmlformats.org/officeDocument/2006/relationships/slide" Target="/ppt/slides/slide7.xml" Id="rId13" /><Relationship Type="http://schemas.openxmlformats.org/officeDocument/2006/relationships/slide" Target="/ppt/slides/slide6.xml" Id="rId12" /><Relationship Type="http://schemas.openxmlformats.org/officeDocument/2006/relationships/theme" Target="/ppt/theme/theme1.xml" Id="rId1" /><Relationship Type="http://schemas.openxmlformats.org/officeDocument/2006/relationships/viewProps" Target="/ppt/viewProps.xml" Id="rId2" /><Relationship Type="http://schemas.openxmlformats.org/officeDocument/2006/relationships/presProps" Target="/ppt/presProps.xml" Id="rId3" /><Relationship Type="http://schemas.openxmlformats.org/officeDocument/2006/relationships/slide" Target="/ppt/slides/slide3.xml" Id="rId9" /><Relationship Type="http://schemas.openxmlformats.org/officeDocument/2006/relationships/slide" Target="/ppt/slides/slide9.xml" Id="rId15" /><Relationship Type="http://schemas.openxmlformats.org/officeDocument/2006/relationships/slide" Target="/ppt/slides/slide8.xml" Id="rId14" /><Relationship Type="http://schemas.openxmlformats.org/officeDocument/2006/relationships/slide" Target="/ppt/slides/slide11.xml" Id="rId17" /><Relationship Type="http://schemas.openxmlformats.org/officeDocument/2006/relationships/slide" Target="/ppt/slides/slide10.xml" Id="rId16" /><Relationship Type="http://schemas.openxmlformats.org/officeDocument/2006/relationships/slideMaster" Target="/ppt/slideMasters/slideMaster2.xml" Id="rId5" /><Relationship Type="http://schemas.openxmlformats.org/officeDocument/2006/relationships/font" Target="/ppt/fonts/Arimo-regular.fntdata" Id="rId19" /><Relationship Type="http://schemas.openxmlformats.org/officeDocument/2006/relationships/notesMaster" Target="/ppt/notesMasters/notesMaster1.xml" Id="rId6" /><Relationship Type="http://schemas.openxmlformats.org/officeDocument/2006/relationships/slide" Target="/ppt/slides/slide12.xml" Id="rId18" /><Relationship Type="http://schemas.openxmlformats.org/officeDocument/2006/relationships/slide" Target="/ppt/slides/slide1.xml" Id="rId7" /><Relationship Type="http://schemas.openxmlformats.org/officeDocument/2006/relationships/slide" Target="/ppt/slides/slide2.xml" Id="rId8" /></Relationships>
</file>

<file path=ppt/notesMasters/_rels/notesMaster1.xml.rels>&#65279;<?xml version="1.0" encoding="utf-8"?><Relationships xmlns="http://schemas.openxmlformats.org/package/2006/relationships"><Relationship Type="http://schemas.openxmlformats.org/officeDocument/2006/relationships/theme" Target="/ppt/theme/theme3.xml" Id="rId1" /></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ba5dc724d6_2_7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7" name="Google Shape;127;g3ba5dc724d6_2_7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28" name="Google Shape;128;g3ba5dc724d6_2_7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3ba5dc724d6_2_7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a:t>
            </a:r>
            <a:endParaRPr/>
          </a:p>
        </p:txBody>
      </p:sp>
      <p:sp>
        <p:nvSpPr>
          <p:cNvPr id="130" name="Google Shape;130;g3ba5dc724d6_2_7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1" name="Google Shape;131;g3ba5dc724d6_2_7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ba5dc724d6_2_37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35" name="Google Shape;435;g3ba5dc724d6_2_37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36" name="Google Shape;436;g3ba5dc724d6_2_37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3ba5dc724d6_2_37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10</a:t>
            </a:r>
            <a:endParaRPr/>
          </a:p>
        </p:txBody>
      </p:sp>
      <p:sp>
        <p:nvSpPr>
          <p:cNvPr id="438" name="Google Shape;438;g3ba5dc724d6_2_37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39" name="Google Shape;439;g3ba5dc724d6_2_37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ba5dc724d6_2_40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64" name="Google Shape;464;g3ba5dc724d6_2_40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65" name="Google Shape;465;g3ba5dc724d6_2_40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3ba5dc724d6_2_40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11</a:t>
            </a:r>
            <a:endParaRPr/>
          </a:p>
        </p:txBody>
      </p:sp>
      <p:sp>
        <p:nvSpPr>
          <p:cNvPr id="467" name="Google Shape;467;g3ba5dc724d6_2_40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68" name="Google Shape;468;g3ba5dc724d6_2_40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ba5dc724d6_2_4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78" name="Google Shape;478;g3ba5dc724d6_2_4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479" name="Google Shape;479;g3ba5dc724d6_2_4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3ba5dc724d6_2_4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12</a:t>
            </a:r>
            <a:endParaRPr/>
          </a:p>
        </p:txBody>
      </p:sp>
      <p:sp>
        <p:nvSpPr>
          <p:cNvPr id="481" name="Google Shape;481;g3ba5dc724d6_2_4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82" name="Google Shape;482;g3ba5dc724d6_2_4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ba5dc724d6_2_8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1" name="Google Shape;141;g3ba5dc724d6_2_8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42" name="Google Shape;142;g3ba5dc724d6_2_8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3ba5dc724d6_2_8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2</a:t>
            </a:r>
            <a:endParaRPr/>
          </a:p>
        </p:txBody>
      </p:sp>
      <p:sp>
        <p:nvSpPr>
          <p:cNvPr id="144" name="Google Shape;144;g3ba5dc724d6_2_8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45" name="Google Shape;145;g3ba5dc724d6_2_8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ba5dc724d6_2_10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5" name="Google Shape;155;g3ba5dc724d6_2_10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56" name="Google Shape;156;g3ba5dc724d6_2_10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3ba5dc724d6_2_10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3</a:t>
            </a:r>
            <a:endParaRPr/>
          </a:p>
        </p:txBody>
      </p:sp>
      <p:sp>
        <p:nvSpPr>
          <p:cNvPr id="158" name="Google Shape;158;g3ba5dc724d6_2_10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9" name="Google Shape;159;g3ba5dc724d6_2_10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ba5dc724d6_2_1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81" name="Google Shape;181;g3ba5dc724d6_2_1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82" name="Google Shape;182;g3ba5dc724d6_2_12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3ba5dc724d6_2_1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4</a:t>
            </a:r>
            <a:endParaRPr/>
          </a:p>
        </p:txBody>
      </p:sp>
      <p:sp>
        <p:nvSpPr>
          <p:cNvPr id="184" name="Google Shape;184;g3ba5dc724d6_2_1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5" name="Google Shape;185;g3ba5dc724d6_2_1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ba5dc724d6_2_16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7" name="Google Shape;217;g3ba5dc724d6_2_16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18" name="Google Shape;218;g3ba5dc724d6_2_16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3ba5dc724d6_2_16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5</a:t>
            </a:r>
            <a:endParaRPr/>
          </a:p>
        </p:txBody>
      </p:sp>
      <p:sp>
        <p:nvSpPr>
          <p:cNvPr id="220" name="Google Shape;220;g3ba5dc724d6_2_16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21" name="Google Shape;221;g3ba5dc724d6_2_16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ba5dc724d6_2_19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0" name="Google Shape;250;g3ba5dc724d6_2_19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51" name="Google Shape;251;g3ba5dc724d6_2_19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3ba5dc724d6_2_19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6</a:t>
            </a:r>
            <a:endParaRPr/>
          </a:p>
        </p:txBody>
      </p:sp>
      <p:sp>
        <p:nvSpPr>
          <p:cNvPr id="253" name="Google Shape;253;g3ba5dc724d6_2_19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54" name="Google Shape;254;g3ba5dc724d6_2_19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ba5dc724d6_2_23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96" name="Google Shape;296;g3ba5dc724d6_2_23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97" name="Google Shape;297;g3ba5dc724d6_2_23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3ba5dc724d6_2_23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7</a:t>
            </a:r>
            <a:endParaRPr/>
          </a:p>
        </p:txBody>
      </p:sp>
      <p:sp>
        <p:nvSpPr>
          <p:cNvPr id="299" name="Google Shape;299;g3ba5dc724d6_2_23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0" name="Google Shape;300;g3ba5dc724d6_2_23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ba5dc724d6_2_30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60" name="Google Shape;360;g3ba5dc724d6_2_30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61" name="Google Shape;361;g3ba5dc724d6_2_30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3ba5dc724d6_2_30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8</a:t>
            </a:r>
            <a:endParaRPr/>
          </a:p>
        </p:txBody>
      </p:sp>
      <p:sp>
        <p:nvSpPr>
          <p:cNvPr id="363" name="Google Shape;363;g3ba5dc724d6_2_30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4" name="Google Shape;364;g3ba5dc724d6_2_30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ba5dc724d6_2_3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88" name="Google Shape;388;g3ba5dc724d6_2_3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389" name="Google Shape;389;g3ba5dc724d6_2_32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3ba5dc724d6_2_3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9</a:t>
            </a:r>
            <a:endParaRPr/>
          </a:p>
        </p:txBody>
      </p:sp>
      <p:sp>
        <p:nvSpPr>
          <p:cNvPr id="391" name="Google Shape;391;g3ba5dc724d6_2_3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92" name="Google Shape;392;g3ba5dc724d6_2_3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2.xml.rels>&#65279;<?xml version="1.0" encoding="utf-8"?><Relationships xmlns="http://schemas.openxmlformats.org/package/2006/relationships"><Relationship Type="http://schemas.openxmlformats.org/officeDocument/2006/relationships/slideMaster" Target="/ppt/slideMasters/slideMaster2.xml" Id="rId1" /></Relationships>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2.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theme" Target="/ppt/theme/theme2.xml" Id="rId12" /></Relationships>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p:txBody>
      </p:sp>
      <p:sp>
        <p:nvSpPr>
          <p:cNvPr id="53" name="Google Shape;53;p13"/>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p:txBody>
      </p:sp>
      <p:sp>
        <p:nvSpPr>
          <p:cNvPr id="54" name="Google Shape;54;p13"/>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p:txBody>
      </p:sp>
      <p:sp>
        <p:nvSpPr>
          <p:cNvPr id="55" name="Google Shape;55;p13"/>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1.xml" Id="rId2" /><Relationship Type="http://schemas.openxmlformats.org/officeDocument/2006/relationships/image" Target="/ppt/media/image3.png" Id="rId3" /><Relationship Type="http://schemas.openxmlformats.org/officeDocument/2006/relationships/image" Target="/ppt/media/image6.png" Id="rId4" /></Relationships>
</file>

<file path=ppt/slides/_rels/slide10.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10.xml" Id="rId2" /><Relationship Type="http://schemas.openxmlformats.org/officeDocument/2006/relationships/image" Target="/ppt/media/image3.png" Id="rId3" /><Relationship Type="http://schemas.openxmlformats.org/officeDocument/2006/relationships/image" Target="/ppt/media/image35.png" Id="rId4" /><Relationship Type="http://schemas.openxmlformats.org/officeDocument/2006/relationships/image" Target="/ppt/media/image31.png" Id="rId9" /><Relationship Type="http://schemas.openxmlformats.org/officeDocument/2006/relationships/image" Target="/ppt/media/image27.png" Id="rId5" /><Relationship Type="http://schemas.openxmlformats.org/officeDocument/2006/relationships/image" Target="/ppt/media/image38.png" Id="rId6" /><Relationship Type="http://schemas.openxmlformats.org/officeDocument/2006/relationships/image" Target="/ppt/media/image30.png" Id="rId7" /><Relationship Type="http://schemas.openxmlformats.org/officeDocument/2006/relationships/image" Target="/ppt/media/image28.png" Id="rId8"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11.xml" Id="rId2" /><Relationship Type="http://schemas.openxmlformats.org/officeDocument/2006/relationships/image" Target="/ppt/media/image3.png" Id="rId3" /><Relationship Type="http://schemas.openxmlformats.org/officeDocument/2006/relationships/image" Target="/ppt/media/image41.png" Id="rId4"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12.xml" Id="rId2" /><Relationship Type="http://schemas.openxmlformats.org/officeDocument/2006/relationships/image" Target="/ppt/media/image3.png" Id="rId3" /><Relationship Type="http://schemas.openxmlformats.org/officeDocument/2006/relationships/image" Target="/ppt/media/image36.png" Id="rId4" /><Relationship Type="http://schemas.openxmlformats.org/officeDocument/2006/relationships/image" Target="/ppt/media/image24.png" Id="rId5" /><Relationship Type="http://schemas.openxmlformats.org/officeDocument/2006/relationships/image" Target="/ppt/media/image34.png" Id="rId6" /><Relationship Type="http://schemas.openxmlformats.org/officeDocument/2006/relationships/image" Target="/ppt/media/image33.png" Id="rId7" /></Relationships>
</file>

<file path=ppt/slides/_rels/slide2.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2.xml" Id="rId2" /><Relationship Type="http://schemas.openxmlformats.org/officeDocument/2006/relationships/image" Target="/ppt/media/image3.png" Id="rId3" /><Relationship Type="http://schemas.openxmlformats.org/officeDocument/2006/relationships/image" Target="/ppt/media/image15.png" Id="rId4" /></Relationships>
</file>

<file path=ppt/slides/_rels/slide3.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3.xml" Id="rId2" /><Relationship Type="http://schemas.openxmlformats.org/officeDocument/2006/relationships/image" Target="/ppt/media/image3.pn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4.xml" Id="rId2" /><Relationship Type="http://schemas.openxmlformats.org/officeDocument/2006/relationships/image" Target="/ppt/media/image3.png" Id="rId3" /></Relationships>
</file>

<file path=ppt/slides/_rels/slide5.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5.xml" Id="rId2" /><Relationship Type="http://schemas.openxmlformats.org/officeDocument/2006/relationships/image" Target="/ppt/media/image3.png" Id="rId3" /><Relationship Type="http://schemas.openxmlformats.org/officeDocument/2006/relationships/image" Target="/ppt/media/image16.png" Id="rId4" /><Relationship Type="http://schemas.openxmlformats.org/officeDocument/2006/relationships/image" Target="/ppt/media/image1.png" Id="rId5" /><Relationship Type="http://schemas.openxmlformats.org/officeDocument/2006/relationships/image" Target="/ppt/media/image13.png" Id="rId6" /></Relationships>
</file>

<file path=ppt/slides/_rels/slide6.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6.xml" Id="rId2" /><Relationship Type="http://schemas.openxmlformats.org/officeDocument/2006/relationships/image" Target="/ppt/media/image39.png" Id="rId3" /><Relationship Type="http://schemas.openxmlformats.org/officeDocument/2006/relationships/image" Target="/ppt/media/image2.png" Id="rId4" /><Relationship Type="http://schemas.openxmlformats.org/officeDocument/2006/relationships/image" Target="/ppt/media/image17.png" Id="rId5" /><Relationship Type="http://schemas.openxmlformats.org/officeDocument/2006/relationships/image" Target="/ppt/media/image18.png" Id="rId6" /><Relationship Type="http://schemas.openxmlformats.org/officeDocument/2006/relationships/image" Target="/ppt/media/image4.png" Id="rId7" /><Relationship Type="http://schemas.openxmlformats.org/officeDocument/2006/relationships/image" Target="/ppt/media/image9.png" Id="rId8" /></Relationships>
</file>

<file path=ppt/slides/_rels/slide7.xml.rels>&#65279;<?xml version="1.0" encoding="utf-8"?><Relationships xmlns="http://schemas.openxmlformats.org/package/2006/relationships"><Relationship Type="http://schemas.openxmlformats.org/officeDocument/2006/relationships/image" Target="/ppt/media/image17.png" Id="rId11" /><Relationship Type="http://schemas.openxmlformats.org/officeDocument/2006/relationships/image" Target="/ppt/media/image14.png" Id="rId10" /><Relationship Type="http://schemas.openxmlformats.org/officeDocument/2006/relationships/image" Target="/ppt/media/image9.png" Id="rId13" /><Relationship Type="http://schemas.openxmlformats.org/officeDocument/2006/relationships/image" Target="/ppt/media/image25.png" Id="rId12" /><Relationship Type="http://schemas.openxmlformats.org/officeDocument/2006/relationships/slideLayout" Target="/ppt/slideLayouts/slideLayout12.xml" Id="rId1" /><Relationship Type="http://schemas.openxmlformats.org/officeDocument/2006/relationships/notesSlide" Target="/ppt/notesSlides/notesSlide7.xml" Id="rId2" /><Relationship Type="http://schemas.openxmlformats.org/officeDocument/2006/relationships/image" Target="/ppt/media/image3.png" Id="rId3" /><Relationship Type="http://schemas.openxmlformats.org/officeDocument/2006/relationships/image" Target="/ppt/media/image7.png" Id="rId4" /><Relationship Type="http://schemas.openxmlformats.org/officeDocument/2006/relationships/image" Target="/ppt/media/image37.png" Id="rId9" /><Relationship Type="http://schemas.openxmlformats.org/officeDocument/2006/relationships/image" Target="/ppt/media/image5.png" Id="rId5" /><Relationship Type="http://schemas.openxmlformats.org/officeDocument/2006/relationships/image" Target="/ppt/media/image10.png" Id="rId6" /><Relationship Type="http://schemas.openxmlformats.org/officeDocument/2006/relationships/image" Target="/ppt/media/image8.png" Id="rId7" /><Relationship Type="http://schemas.openxmlformats.org/officeDocument/2006/relationships/image" Target="/ppt/media/image11.png" Id="rId8" /></Relationships>
</file>

<file path=ppt/slides/_rels/slide8.xml.rels>&#65279;<?xml version="1.0" encoding="utf-8"?><Relationships xmlns="http://schemas.openxmlformats.org/package/2006/relationships"><Relationship Type="http://schemas.openxmlformats.org/officeDocument/2006/relationships/image" Target="/ppt/media/image29.png" Id="rId10" /><Relationship Type="http://schemas.openxmlformats.org/officeDocument/2006/relationships/slideLayout" Target="/ppt/slideLayouts/slideLayout12.xml" Id="rId1" /><Relationship Type="http://schemas.openxmlformats.org/officeDocument/2006/relationships/notesSlide" Target="/ppt/notesSlides/notesSlide8.xml" Id="rId2" /><Relationship Type="http://schemas.openxmlformats.org/officeDocument/2006/relationships/image" Target="/ppt/media/image3.png" Id="rId3" /><Relationship Type="http://schemas.openxmlformats.org/officeDocument/2006/relationships/image" Target="/ppt/media/image20.png" Id="rId4" /><Relationship Type="http://schemas.openxmlformats.org/officeDocument/2006/relationships/image" Target="/ppt/media/image26.png" Id="rId9" /><Relationship Type="http://schemas.openxmlformats.org/officeDocument/2006/relationships/image" Target="/ppt/media/image21.png" Id="rId5" /><Relationship Type="http://schemas.openxmlformats.org/officeDocument/2006/relationships/image" Target="/ppt/media/image23.png" Id="rId6" /><Relationship Type="http://schemas.openxmlformats.org/officeDocument/2006/relationships/image" Target="/ppt/media/image32.png" Id="rId7" /><Relationship Type="http://schemas.openxmlformats.org/officeDocument/2006/relationships/image" Target="/ppt/media/image40.png" Id="rId8" /></Relationships>
</file>

<file path=ppt/slides/_rels/slide9.xml.rels>&#65279;<?xml version="1.0" encoding="utf-8"?><Relationships xmlns="http://schemas.openxmlformats.org/package/2006/relationships"><Relationship Type="http://schemas.openxmlformats.org/officeDocument/2006/relationships/slideLayout" Target="/ppt/slideLayouts/slideLayout12.xml" Id="rId1" /><Relationship Type="http://schemas.openxmlformats.org/officeDocument/2006/relationships/notesSlide" Target="/ppt/notesSlides/notesSlide9.xml" Id="rId2" /><Relationship Type="http://schemas.openxmlformats.org/officeDocument/2006/relationships/image" Target="/ppt/media/image3.png" Id="rId3"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descr="preencoded.png" id="133" name="Google Shape;133;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4" name="Google Shape;134;p25"/>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descr="preencoded.png" id="135" name="Google Shape;135;p25"/>
          <p:cNvSpPr/>
          <p:nvPr/>
        </p:nvSpPr>
        <p:spPr>
          <a:xfrm>
            <a:off x="0" y="0"/>
            <a:ext cx="3600450" cy="5143500"/>
          </a:xfrm>
          <a:custGeom>
            <a:rect b="b" l="l" r="r" t="t"/>
            <a:pathLst>
              <a:path extrusionOk="0" h="10287000" w="7200900">
                <a:moveTo>
                  <a:pt x="0" y="0"/>
                </a:moveTo>
                <a:lnTo>
                  <a:pt x="7200900" y="0"/>
                </a:lnTo>
                <a:lnTo>
                  <a:pt x="7200900" y="10287000"/>
                </a:lnTo>
                <a:lnTo>
                  <a:pt x="0" y="10287000"/>
                </a:lnTo>
                <a:lnTo>
                  <a:pt x="0" y="0"/>
                </a:lnTo>
                <a:close/>
              </a:path>
            </a:pathLst>
          </a:custGeom>
          <a:blipFill rotWithShape="1">
            <a:blip r:embed="rId4">
              <a:alphaModFix/>
            </a:blip>
            <a:stretch>
              <a:fillRect b="0" l="0" r="0" t="0"/>
            </a:stretch>
          </a:blipFill>
          <a:ln>
            <a:noFill/>
          </a:ln>
        </p:spPr>
      </p:sp>
      <p:sp>
        <p:nvSpPr>
          <p:cNvPr id="136" name="Google Shape;136;p25"/>
          <p:cNvSpPr txBox="1"/>
          <p:nvPr/>
        </p:nvSpPr>
        <p:spPr>
          <a:xfrm>
            <a:off x="3925119" y="1733550"/>
            <a:ext cx="3544119" cy="457276"/>
          </a:xfrm>
          <a:prstGeom prst="rect">
            <a:avLst/>
          </a:prstGeom>
          <a:noFill/>
          <a:ln>
            <a:noFill/>
          </a:ln>
        </p:spPr>
        <p:txBody>
          <a:bodyPr anchorCtr="0" anchor="t" bIns="0" lIns="0" spcFirstLastPara="1" rIns="0" wrap="square" tIns="0">
            <a:spAutoFit/>
          </a:bodyPr>
          <a:lstStyle/>
          <a:p>
            <a:pPr indent="0" lvl="0" marL="0" marR="0" rtl="0" algn="l">
              <a:lnSpc>
                <a:spcPct val="124721"/>
              </a:lnSpc>
              <a:spcBef>
                <a:spcPts val="0"/>
              </a:spcBef>
              <a:spcAft>
                <a:spcPts val="0"/>
              </a:spcAft>
              <a:buNone/>
            </a:pPr>
            <a:r>
              <a:rPr b="1" i="0" lang="en" sz="2800" u="none" cap="none" strike="noStrike">
                <a:solidFill>
                  <a:srgbClr val="006747"/>
                </a:solidFill>
                <a:latin typeface="Arial"/>
                <a:ea typeface="Arial"/>
                <a:cs typeface="Arial"/>
                <a:sym typeface="Arial"/>
              </a:rPr>
              <a:t>BanglaKompost</a:t>
            </a:r>
            <a:endParaRPr sz="700"/>
          </a:p>
        </p:txBody>
      </p:sp>
      <p:sp>
        <p:nvSpPr>
          <p:cNvPr id="137" name="Google Shape;137;p25"/>
          <p:cNvSpPr txBox="1"/>
          <p:nvPr/>
        </p:nvSpPr>
        <p:spPr>
          <a:xfrm>
            <a:off x="3925119" y="2238003"/>
            <a:ext cx="4722761" cy="718242"/>
          </a:xfrm>
          <a:prstGeom prst="rect">
            <a:avLst/>
          </a:prstGeom>
          <a:noFill/>
          <a:ln>
            <a:noFill/>
          </a:ln>
        </p:spPr>
        <p:txBody>
          <a:bodyPr anchorCtr="0" anchor="t" bIns="0" lIns="0" spcFirstLastPara="1" rIns="0" wrap="square" tIns="0">
            <a:spAutoFit/>
          </a:bodyPr>
          <a:lstStyle/>
          <a:p>
            <a:pPr indent="0" lvl="0" marL="0" marR="0" rtl="0" algn="l">
              <a:lnSpc>
                <a:spcPct val="125354"/>
              </a:lnSpc>
              <a:spcBef>
                <a:spcPts val="0"/>
              </a:spcBef>
              <a:spcAft>
                <a:spcPts val="0"/>
              </a:spcAft>
              <a:buNone/>
            </a:pPr>
            <a:r>
              <a:rPr b="1" i="0" lang="en" sz="2200" u="none" cap="none" strike="noStrike">
                <a:solidFill>
                  <a:srgbClr val="006747"/>
                </a:solidFill>
                <a:latin typeface="Arial"/>
                <a:ea typeface="Arial"/>
                <a:cs typeface="Arial"/>
                <a:sym typeface="Arial"/>
              </a:rPr>
              <a:t>Turning Market Waste into Soil Wealth</a:t>
            </a:r>
            <a:endParaRPr sz="700"/>
          </a:p>
        </p:txBody>
      </p:sp>
      <p:sp>
        <p:nvSpPr>
          <p:cNvPr id="138" name="Google Shape;138;p25"/>
          <p:cNvSpPr txBox="1"/>
          <p:nvPr/>
        </p:nvSpPr>
        <p:spPr>
          <a:xfrm>
            <a:off x="3925119" y="3116461"/>
            <a:ext cx="4722761" cy="279201"/>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Dhaka, Bangladesh</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descr="preencoded.png" id="441" name="Google Shape;441;p3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42" name="Google Shape;442;p34"/>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id="443" name="Google Shape;443;p34"/>
          <p:cNvSpPr txBox="1"/>
          <p:nvPr/>
        </p:nvSpPr>
        <p:spPr>
          <a:xfrm>
            <a:off x="830089" y="311649"/>
            <a:ext cx="2958032" cy="383977"/>
          </a:xfrm>
          <a:prstGeom prst="rect">
            <a:avLst/>
          </a:prstGeom>
          <a:noFill/>
          <a:ln>
            <a:noFill/>
          </a:ln>
        </p:spPr>
        <p:txBody>
          <a:bodyPr anchorCtr="0" anchor="t" bIns="0" lIns="0" spcFirstLastPara="1" rIns="0" wrap="square" tIns="0">
            <a:spAutoFit/>
          </a:bodyPr>
          <a:lstStyle/>
          <a:p>
            <a:pPr indent="0" lvl="0" marL="0" marR="0" rtl="0" algn="l">
              <a:lnSpc>
                <a:spcPct val="125664"/>
              </a:lnSpc>
              <a:spcBef>
                <a:spcPts val="0"/>
              </a:spcBef>
              <a:spcAft>
                <a:spcPts val="0"/>
              </a:spcAft>
              <a:buNone/>
            </a:pPr>
            <a:r>
              <a:rPr b="1" i="0" lang="en" sz="2300" u="none" cap="none" strike="noStrike">
                <a:solidFill>
                  <a:srgbClr val="006747"/>
                </a:solidFill>
                <a:latin typeface="Arial"/>
                <a:ea typeface="Arial"/>
                <a:cs typeface="Arial"/>
                <a:sym typeface="Arial"/>
              </a:rPr>
              <a:t>Our Impact</a:t>
            </a:r>
            <a:endParaRPr sz="700"/>
          </a:p>
        </p:txBody>
      </p:sp>
      <p:sp>
        <p:nvSpPr>
          <p:cNvPr descr="preencoded.png" id="444" name="Google Shape;444;p34"/>
          <p:cNvSpPr/>
          <p:nvPr/>
        </p:nvSpPr>
        <p:spPr>
          <a:xfrm>
            <a:off x="830090" y="932260"/>
            <a:ext cx="354954" cy="354954"/>
          </a:xfrm>
          <a:custGeom>
            <a:rect b="b" l="l" r="r" t="t"/>
            <a:pathLst>
              <a:path extrusionOk="0" h="709908" w="709908">
                <a:moveTo>
                  <a:pt x="0" y="0"/>
                </a:moveTo>
                <a:lnTo>
                  <a:pt x="709908" y="0"/>
                </a:lnTo>
                <a:lnTo>
                  <a:pt x="709908" y="709908"/>
                </a:lnTo>
                <a:lnTo>
                  <a:pt x="0" y="709908"/>
                </a:lnTo>
                <a:lnTo>
                  <a:pt x="0" y="0"/>
                </a:lnTo>
                <a:close/>
              </a:path>
            </a:pathLst>
          </a:custGeom>
          <a:blipFill rotWithShape="1">
            <a:blip r:embed="rId4">
              <a:alphaModFix/>
            </a:blip>
            <a:stretch>
              <a:fillRect b="0" l="0" r="0" t="0"/>
            </a:stretch>
          </a:blipFill>
          <a:ln>
            <a:noFill/>
          </a:ln>
        </p:spPr>
      </p:sp>
      <p:sp>
        <p:nvSpPr>
          <p:cNvPr id="445" name="Google Shape;445;p34"/>
          <p:cNvSpPr txBox="1"/>
          <p:nvPr/>
        </p:nvSpPr>
        <p:spPr>
          <a:xfrm>
            <a:off x="830090" y="1430312"/>
            <a:ext cx="1958283" cy="189681"/>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1" i="0" lang="en" sz="1200" u="none" cap="none" strike="noStrike">
                <a:solidFill>
                  <a:srgbClr val="4B4A4A"/>
                </a:solidFill>
                <a:latin typeface="Arial"/>
                <a:ea typeface="Arial"/>
                <a:cs typeface="Arial"/>
                <a:sym typeface="Arial"/>
              </a:rPr>
              <a:t>SDG 11: Sustainable Cities</a:t>
            </a:r>
            <a:endParaRPr sz="700"/>
          </a:p>
        </p:txBody>
      </p:sp>
      <p:sp>
        <p:nvSpPr>
          <p:cNvPr id="446" name="Google Shape;446;p34"/>
          <p:cNvSpPr txBox="1"/>
          <p:nvPr/>
        </p:nvSpPr>
        <p:spPr>
          <a:xfrm>
            <a:off x="830090" y="1643358"/>
            <a:ext cx="3667944" cy="426244"/>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 sz="900" u="none" cap="none" strike="noStrike">
                <a:solidFill>
                  <a:srgbClr val="4B4A4A"/>
                </a:solidFill>
                <a:latin typeface="Arimo"/>
                <a:ea typeface="Arimo"/>
                <a:cs typeface="Arimo"/>
                <a:sym typeface="Arimo"/>
              </a:rPr>
              <a:t>Creating cleaner, healthier urban environments in Dhaka through efficient waste management.</a:t>
            </a:r>
            <a:endParaRPr sz="700"/>
          </a:p>
        </p:txBody>
      </p:sp>
      <p:sp>
        <p:nvSpPr>
          <p:cNvPr descr="preencoded.png" id="447" name="Google Shape;447;p34"/>
          <p:cNvSpPr/>
          <p:nvPr/>
        </p:nvSpPr>
        <p:spPr>
          <a:xfrm>
            <a:off x="4645895" y="932260"/>
            <a:ext cx="354954" cy="354954"/>
          </a:xfrm>
          <a:custGeom>
            <a:rect b="b" l="l" r="r" t="t"/>
            <a:pathLst>
              <a:path extrusionOk="0" h="709908" w="709908">
                <a:moveTo>
                  <a:pt x="0" y="0"/>
                </a:moveTo>
                <a:lnTo>
                  <a:pt x="709908" y="0"/>
                </a:lnTo>
                <a:lnTo>
                  <a:pt x="709908" y="709908"/>
                </a:lnTo>
                <a:lnTo>
                  <a:pt x="0" y="709908"/>
                </a:lnTo>
                <a:lnTo>
                  <a:pt x="0" y="0"/>
                </a:lnTo>
                <a:close/>
              </a:path>
            </a:pathLst>
          </a:custGeom>
          <a:blipFill rotWithShape="1">
            <a:blip r:embed="rId5">
              <a:alphaModFix/>
            </a:blip>
            <a:stretch>
              <a:fillRect b="0" l="0" r="0" t="0"/>
            </a:stretch>
          </a:blipFill>
          <a:ln>
            <a:noFill/>
          </a:ln>
        </p:spPr>
      </p:sp>
      <p:sp>
        <p:nvSpPr>
          <p:cNvPr id="448" name="Google Shape;448;p34"/>
          <p:cNvSpPr txBox="1"/>
          <p:nvPr/>
        </p:nvSpPr>
        <p:spPr>
          <a:xfrm>
            <a:off x="4645895" y="1430312"/>
            <a:ext cx="1478980" cy="189681"/>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1" i="0" lang="en" sz="1200" u="none" cap="none" strike="noStrike">
                <a:solidFill>
                  <a:srgbClr val="4B4A4A"/>
                </a:solidFill>
                <a:latin typeface="Arial"/>
                <a:ea typeface="Arial"/>
                <a:cs typeface="Arial"/>
                <a:sym typeface="Arial"/>
              </a:rPr>
              <a:t>Waste Diverted</a:t>
            </a:r>
            <a:endParaRPr sz="700"/>
          </a:p>
        </p:txBody>
      </p:sp>
      <p:sp>
        <p:nvSpPr>
          <p:cNvPr id="449" name="Google Shape;449;p34"/>
          <p:cNvSpPr txBox="1"/>
          <p:nvPr/>
        </p:nvSpPr>
        <p:spPr>
          <a:xfrm>
            <a:off x="4645895" y="1643358"/>
            <a:ext cx="3668100" cy="363000"/>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1" i="0" lang="en" sz="900" u="none" cap="none" strike="noStrike">
                <a:solidFill>
                  <a:srgbClr val="4B4A4A"/>
                </a:solidFill>
                <a:latin typeface="Arimo"/>
                <a:ea typeface="Arimo"/>
                <a:cs typeface="Arimo"/>
                <a:sym typeface="Arimo"/>
              </a:rPr>
              <a:t>5460</a:t>
            </a:r>
            <a:r>
              <a:rPr b="0" i="0" lang="en" sz="900" u="none" cap="none" strike="noStrike">
                <a:solidFill>
                  <a:srgbClr val="4B4A4A"/>
                </a:solidFill>
                <a:latin typeface="Arimo"/>
                <a:ea typeface="Arimo"/>
                <a:cs typeface="Arimo"/>
                <a:sym typeface="Arimo"/>
              </a:rPr>
              <a:t> tons of organic waste is produced every year in just </a:t>
            </a:r>
            <a:r>
              <a:rPr b="1" i="0" lang="en" sz="900" u="none" cap="none" strike="noStrike">
                <a:solidFill>
                  <a:srgbClr val="4B4A4A"/>
                </a:solidFill>
                <a:latin typeface="Arimo"/>
                <a:ea typeface="Arimo"/>
                <a:cs typeface="Arimo"/>
                <a:sym typeface="Arimo"/>
              </a:rPr>
              <a:t>1 </a:t>
            </a:r>
            <a:r>
              <a:rPr b="1" lang="en" sz="900">
                <a:solidFill>
                  <a:srgbClr val="4B4A4A"/>
                </a:solidFill>
                <a:latin typeface="Arimo"/>
                <a:ea typeface="Arimo"/>
                <a:cs typeface="Arimo"/>
                <a:sym typeface="Arimo"/>
              </a:rPr>
              <a:t>sq km</a:t>
            </a:r>
            <a:r>
              <a:rPr b="0" i="0" lang="en" sz="900" u="none" cap="none" strike="noStrike">
                <a:solidFill>
                  <a:srgbClr val="4B4A4A"/>
                </a:solidFill>
                <a:latin typeface="Arimo"/>
                <a:ea typeface="Arimo"/>
                <a:cs typeface="Arimo"/>
                <a:sym typeface="Arimo"/>
              </a:rPr>
              <a:t> of Dhaka Mega City.</a:t>
            </a:r>
            <a:endParaRPr sz="700"/>
          </a:p>
        </p:txBody>
      </p:sp>
      <p:sp>
        <p:nvSpPr>
          <p:cNvPr descr="preencoded.png" id="450" name="Google Shape;450;p34"/>
          <p:cNvSpPr/>
          <p:nvPr/>
        </p:nvSpPr>
        <p:spPr>
          <a:xfrm>
            <a:off x="830090" y="2306241"/>
            <a:ext cx="354954" cy="354954"/>
          </a:xfrm>
          <a:custGeom>
            <a:rect b="b" l="l" r="r" t="t"/>
            <a:pathLst>
              <a:path extrusionOk="0" h="709908" w="709908">
                <a:moveTo>
                  <a:pt x="0" y="0"/>
                </a:moveTo>
                <a:lnTo>
                  <a:pt x="709908" y="0"/>
                </a:lnTo>
                <a:lnTo>
                  <a:pt x="709908" y="709908"/>
                </a:lnTo>
                <a:lnTo>
                  <a:pt x="0" y="709908"/>
                </a:lnTo>
                <a:lnTo>
                  <a:pt x="0" y="0"/>
                </a:lnTo>
                <a:close/>
              </a:path>
            </a:pathLst>
          </a:custGeom>
          <a:blipFill rotWithShape="1">
            <a:blip r:embed="rId6">
              <a:alphaModFix/>
            </a:blip>
            <a:stretch>
              <a:fillRect b="0" l="-3331" r="-3332" t="0"/>
            </a:stretch>
          </a:blipFill>
          <a:ln>
            <a:noFill/>
          </a:ln>
        </p:spPr>
      </p:sp>
      <p:sp>
        <p:nvSpPr>
          <p:cNvPr id="451" name="Google Shape;451;p34"/>
          <p:cNvSpPr txBox="1"/>
          <p:nvPr/>
        </p:nvSpPr>
        <p:spPr>
          <a:xfrm>
            <a:off x="830089" y="2804293"/>
            <a:ext cx="2593777" cy="189681"/>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1" i="0" lang="en" sz="1200" u="none" cap="none" strike="noStrike">
                <a:solidFill>
                  <a:srgbClr val="4B4A4A"/>
                </a:solidFill>
                <a:latin typeface="Arial"/>
                <a:ea typeface="Arial"/>
                <a:cs typeface="Arial"/>
                <a:sym typeface="Arial"/>
              </a:rPr>
              <a:t>SDG 12: Responsible Consumption</a:t>
            </a:r>
            <a:endParaRPr sz="700"/>
          </a:p>
        </p:txBody>
      </p:sp>
      <p:sp>
        <p:nvSpPr>
          <p:cNvPr id="452" name="Google Shape;452;p34"/>
          <p:cNvSpPr txBox="1"/>
          <p:nvPr/>
        </p:nvSpPr>
        <p:spPr>
          <a:xfrm>
            <a:off x="830090" y="3017339"/>
            <a:ext cx="3667944" cy="426244"/>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 sz="900" u="none" cap="none" strike="noStrike">
                <a:solidFill>
                  <a:srgbClr val="4B4A4A"/>
                </a:solidFill>
                <a:latin typeface="Arimo"/>
                <a:ea typeface="Arimo"/>
                <a:cs typeface="Arimo"/>
                <a:sym typeface="Arimo"/>
              </a:rPr>
              <a:t>Promoting sustainable production and consumption patterns within the community.</a:t>
            </a:r>
            <a:endParaRPr sz="700"/>
          </a:p>
        </p:txBody>
      </p:sp>
      <p:sp>
        <p:nvSpPr>
          <p:cNvPr descr="preencoded.png" id="453" name="Google Shape;453;p34"/>
          <p:cNvSpPr/>
          <p:nvPr/>
        </p:nvSpPr>
        <p:spPr>
          <a:xfrm>
            <a:off x="4645895" y="2306241"/>
            <a:ext cx="354954" cy="354954"/>
          </a:xfrm>
          <a:custGeom>
            <a:rect b="b" l="l" r="r" t="t"/>
            <a:pathLst>
              <a:path extrusionOk="0" h="709908" w="709908">
                <a:moveTo>
                  <a:pt x="0" y="0"/>
                </a:moveTo>
                <a:lnTo>
                  <a:pt x="709908" y="0"/>
                </a:lnTo>
                <a:lnTo>
                  <a:pt x="709908" y="709908"/>
                </a:lnTo>
                <a:lnTo>
                  <a:pt x="0" y="709908"/>
                </a:lnTo>
                <a:lnTo>
                  <a:pt x="0" y="0"/>
                </a:lnTo>
                <a:close/>
              </a:path>
            </a:pathLst>
          </a:custGeom>
          <a:blipFill rotWithShape="1">
            <a:blip r:embed="rId7">
              <a:alphaModFix/>
            </a:blip>
            <a:stretch>
              <a:fillRect b="0" l="-6666" r="-6665" t="0"/>
            </a:stretch>
          </a:blipFill>
          <a:ln>
            <a:noFill/>
          </a:ln>
        </p:spPr>
      </p:sp>
      <p:sp>
        <p:nvSpPr>
          <p:cNvPr id="454" name="Google Shape;454;p34"/>
          <p:cNvSpPr txBox="1"/>
          <p:nvPr/>
        </p:nvSpPr>
        <p:spPr>
          <a:xfrm>
            <a:off x="4645895" y="2804293"/>
            <a:ext cx="1478980" cy="189681"/>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1" i="0" lang="en" sz="1200" u="none" cap="none" strike="noStrike">
                <a:solidFill>
                  <a:srgbClr val="4B4A4A"/>
                </a:solidFill>
                <a:latin typeface="Arial"/>
                <a:ea typeface="Arial"/>
                <a:cs typeface="Arial"/>
                <a:sym typeface="Arial"/>
              </a:rPr>
              <a:t>Compost Produced</a:t>
            </a:r>
            <a:endParaRPr sz="700"/>
          </a:p>
        </p:txBody>
      </p:sp>
      <p:sp>
        <p:nvSpPr>
          <p:cNvPr id="455" name="Google Shape;455;p34"/>
          <p:cNvSpPr txBox="1"/>
          <p:nvPr/>
        </p:nvSpPr>
        <p:spPr>
          <a:xfrm>
            <a:off x="4645895" y="3017339"/>
            <a:ext cx="3668100" cy="363000"/>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1" i="0" lang="en" sz="900" u="none" cap="none" strike="noStrike">
                <a:solidFill>
                  <a:srgbClr val="4B4A4A"/>
                </a:solidFill>
                <a:latin typeface="Arimo"/>
                <a:ea typeface="Arimo"/>
                <a:cs typeface="Arimo"/>
                <a:sym typeface="Arimo"/>
              </a:rPr>
              <a:t>273</a:t>
            </a:r>
            <a:r>
              <a:rPr b="0" i="0" lang="en" sz="900" u="none" cap="none" strike="noStrike">
                <a:solidFill>
                  <a:srgbClr val="4B4A4A"/>
                </a:solidFill>
                <a:latin typeface="Arimo"/>
                <a:ea typeface="Arimo"/>
                <a:cs typeface="Arimo"/>
                <a:sym typeface="Arimo"/>
              </a:rPr>
              <a:t> tons of nutrient-rich organic compost created, enhancing soil health. </a:t>
            </a:r>
            <a:r>
              <a:rPr lang="en" sz="900">
                <a:solidFill>
                  <a:srgbClr val="4B4A4A"/>
                </a:solidFill>
                <a:latin typeface="Arimo"/>
                <a:ea typeface="Arimo"/>
                <a:cs typeface="Arimo"/>
                <a:sym typeface="Arimo"/>
              </a:rPr>
              <a:t>It's</a:t>
            </a:r>
            <a:r>
              <a:rPr b="0" i="0" lang="en" sz="900" u="none" cap="none" strike="noStrike">
                <a:solidFill>
                  <a:srgbClr val="4B4A4A"/>
                </a:solidFill>
                <a:latin typeface="Arimo"/>
                <a:ea typeface="Arimo"/>
                <a:cs typeface="Arimo"/>
                <a:sym typeface="Arimo"/>
              </a:rPr>
              <a:t> Just 5% of total waste of </a:t>
            </a:r>
            <a:r>
              <a:rPr b="1" i="0" lang="en" sz="900" u="none" cap="none" strike="noStrike">
                <a:solidFill>
                  <a:srgbClr val="4B4A4A"/>
                </a:solidFill>
                <a:latin typeface="Arimo"/>
                <a:ea typeface="Arimo"/>
                <a:cs typeface="Arimo"/>
                <a:sym typeface="Arimo"/>
              </a:rPr>
              <a:t>1 sqkm </a:t>
            </a:r>
            <a:r>
              <a:rPr b="0" i="0" lang="en" sz="900" u="none" cap="none" strike="noStrike">
                <a:solidFill>
                  <a:srgbClr val="4B4A4A"/>
                </a:solidFill>
                <a:latin typeface="Arimo"/>
                <a:ea typeface="Arimo"/>
                <a:cs typeface="Arimo"/>
                <a:sym typeface="Arimo"/>
              </a:rPr>
              <a:t>in Dhaka</a:t>
            </a:r>
            <a:r>
              <a:rPr b="1" i="0" lang="en" sz="900" u="none" cap="none" strike="noStrike">
                <a:solidFill>
                  <a:srgbClr val="4B4A4A"/>
                </a:solidFill>
                <a:latin typeface="Arimo"/>
                <a:ea typeface="Arimo"/>
                <a:cs typeface="Arimo"/>
                <a:sym typeface="Arimo"/>
              </a:rPr>
              <a:t>.</a:t>
            </a:r>
            <a:endParaRPr sz="700"/>
          </a:p>
        </p:txBody>
      </p:sp>
      <p:sp>
        <p:nvSpPr>
          <p:cNvPr descr="preencoded.png" id="456" name="Google Shape;456;p34"/>
          <p:cNvSpPr/>
          <p:nvPr/>
        </p:nvSpPr>
        <p:spPr>
          <a:xfrm>
            <a:off x="830090" y="3680222"/>
            <a:ext cx="354954" cy="354954"/>
          </a:xfrm>
          <a:custGeom>
            <a:rect b="b" l="l" r="r" t="t"/>
            <a:pathLst>
              <a:path extrusionOk="0" h="709908" w="709908">
                <a:moveTo>
                  <a:pt x="0" y="0"/>
                </a:moveTo>
                <a:lnTo>
                  <a:pt x="709908" y="0"/>
                </a:lnTo>
                <a:lnTo>
                  <a:pt x="709908" y="709908"/>
                </a:lnTo>
                <a:lnTo>
                  <a:pt x="0" y="709908"/>
                </a:lnTo>
                <a:lnTo>
                  <a:pt x="0" y="0"/>
                </a:lnTo>
                <a:close/>
              </a:path>
            </a:pathLst>
          </a:custGeom>
          <a:blipFill rotWithShape="1">
            <a:blip r:embed="rId8">
              <a:alphaModFix/>
            </a:blip>
            <a:stretch>
              <a:fillRect b="0" l="-11331" r="-11330" t="0"/>
            </a:stretch>
          </a:blipFill>
          <a:ln>
            <a:noFill/>
          </a:ln>
        </p:spPr>
      </p:sp>
      <p:sp>
        <p:nvSpPr>
          <p:cNvPr id="457" name="Google Shape;457;p34"/>
          <p:cNvSpPr txBox="1"/>
          <p:nvPr/>
        </p:nvSpPr>
        <p:spPr>
          <a:xfrm>
            <a:off x="830090" y="4178275"/>
            <a:ext cx="1732360" cy="189681"/>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1" i="0" lang="en" sz="1200" u="none" cap="none" strike="noStrike">
                <a:solidFill>
                  <a:srgbClr val="4B4A4A"/>
                </a:solidFill>
                <a:latin typeface="Arial"/>
                <a:ea typeface="Arial"/>
                <a:cs typeface="Arial"/>
                <a:sym typeface="Arial"/>
              </a:rPr>
              <a:t>SDG 13: Climate Action</a:t>
            </a:r>
            <a:endParaRPr sz="700"/>
          </a:p>
        </p:txBody>
      </p:sp>
      <p:sp>
        <p:nvSpPr>
          <p:cNvPr id="458" name="Google Shape;458;p34"/>
          <p:cNvSpPr txBox="1"/>
          <p:nvPr/>
        </p:nvSpPr>
        <p:spPr>
          <a:xfrm>
            <a:off x="830090" y="4391321"/>
            <a:ext cx="3667944" cy="426244"/>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 sz="900" u="none" cap="none" strike="noStrike">
                <a:solidFill>
                  <a:srgbClr val="4B4A4A"/>
                </a:solidFill>
                <a:latin typeface="Arimo"/>
                <a:ea typeface="Arimo"/>
                <a:cs typeface="Arimo"/>
                <a:sym typeface="Arimo"/>
              </a:rPr>
              <a:t>Reducing methane emissions and our overall carbon footprint for a greener future.</a:t>
            </a:r>
            <a:endParaRPr sz="700"/>
          </a:p>
        </p:txBody>
      </p:sp>
      <p:sp>
        <p:nvSpPr>
          <p:cNvPr descr="preencoded.png" id="459" name="Google Shape;459;p34"/>
          <p:cNvSpPr/>
          <p:nvPr/>
        </p:nvSpPr>
        <p:spPr>
          <a:xfrm>
            <a:off x="4645895" y="3680222"/>
            <a:ext cx="354954" cy="354954"/>
          </a:xfrm>
          <a:custGeom>
            <a:rect b="b" l="l" r="r" t="t"/>
            <a:pathLst>
              <a:path extrusionOk="0" h="709908" w="709908">
                <a:moveTo>
                  <a:pt x="0" y="0"/>
                </a:moveTo>
                <a:lnTo>
                  <a:pt x="709908" y="0"/>
                </a:lnTo>
                <a:lnTo>
                  <a:pt x="709908" y="709908"/>
                </a:lnTo>
                <a:lnTo>
                  <a:pt x="0" y="709908"/>
                </a:lnTo>
                <a:lnTo>
                  <a:pt x="0" y="0"/>
                </a:lnTo>
                <a:close/>
              </a:path>
            </a:pathLst>
          </a:custGeom>
          <a:blipFill rotWithShape="1">
            <a:blip r:embed="rId9">
              <a:alphaModFix/>
            </a:blip>
            <a:stretch>
              <a:fillRect b="-1998" l="0" r="0" t="-1998"/>
            </a:stretch>
          </a:blipFill>
          <a:ln>
            <a:noFill/>
          </a:ln>
        </p:spPr>
      </p:sp>
      <p:sp>
        <p:nvSpPr>
          <p:cNvPr id="460" name="Google Shape;460;p34"/>
          <p:cNvSpPr txBox="1"/>
          <p:nvPr/>
        </p:nvSpPr>
        <p:spPr>
          <a:xfrm>
            <a:off x="4645895" y="4178275"/>
            <a:ext cx="1478980" cy="189681"/>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1" i="0" lang="en" sz="1200" u="none" cap="none" strike="noStrike">
                <a:solidFill>
                  <a:srgbClr val="4B4A4A"/>
                </a:solidFill>
                <a:latin typeface="Arial"/>
                <a:ea typeface="Arial"/>
                <a:cs typeface="Arial"/>
                <a:sym typeface="Arial"/>
              </a:rPr>
              <a:t>Farmers Supported</a:t>
            </a:r>
            <a:endParaRPr sz="700"/>
          </a:p>
        </p:txBody>
      </p:sp>
      <p:sp>
        <p:nvSpPr>
          <p:cNvPr id="461" name="Google Shape;461;p34"/>
          <p:cNvSpPr txBox="1"/>
          <p:nvPr/>
        </p:nvSpPr>
        <p:spPr>
          <a:xfrm>
            <a:off x="4645895" y="4391321"/>
            <a:ext cx="3668021" cy="426244"/>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 sz="900" u="none" cap="none" strike="noStrike">
                <a:solidFill>
                  <a:srgbClr val="4B4A4A"/>
                </a:solidFill>
                <a:latin typeface="Arimo"/>
                <a:ea typeface="Arimo"/>
                <a:cs typeface="Arimo"/>
                <a:sym typeface="Arimo"/>
              </a:rPr>
              <a:t>Initially</a:t>
            </a:r>
            <a:r>
              <a:rPr b="1" i="0" lang="en" sz="900" u="none" cap="none" strike="noStrike">
                <a:solidFill>
                  <a:srgbClr val="4B4A4A"/>
                </a:solidFill>
                <a:latin typeface="Arimo"/>
                <a:ea typeface="Arimo"/>
                <a:cs typeface="Arimo"/>
                <a:sym typeface="Arimo"/>
              </a:rPr>
              <a:t> 300</a:t>
            </a:r>
            <a:r>
              <a:rPr b="0" i="0" lang="en" sz="900" u="none" cap="none" strike="noStrike">
                <a:solidFill>
                  <a:srgbClr val="4B4A4A"/>
                </a:solidFill>
                <a:latin typeface="Arimo"/>
                <a:ea typeface="Arimo"/>
                <a:cs typeface="Arimo"/>
                <a:sym typeface="Arimo"/>
              </a:rPr>
              <a:t> farmers and gardeners will be benefiting from affordable, high-quality organic fertilizer in one year by us.</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descr="preencoded.png" id="470" name="Google Shape;470;p3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71" name="Google Shape;471;p35"/>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descr="preencoded.png" id="472" name="Google Shape;472;p35"/>
          <p:cNvSpPr/>
          <p:nvPr/>
        </p:nvSpPr>
        <p:spPr>
          <a:xfrm>
            <a:off x="5543550" y="0"/>
            <a:ext cx="3600450" cy="5143500"/>
          </a:xfrm>
          <a:custGeom>
            <a:rect b="b" l="l" r="r" t="t"/>
            <a:pathLst>
              <a:path extrusionOk="0" h="10287000" w="7200900">
                <a:moveTo>
                  <a:pt x="0" y="0"/>
                </a:moveTo>
                <a:lnTo>
                  <a:pt x="7200900" y="0"/>
                </a:lnTo>
                <a:lnTo>
                  <a:pt x="7200900" y="10287000"/>
                </a:lnTo>
                <a:lnTo>
                  <a:pt x="0" y="10287000"/>
                </a:lnTo>
                <a:lnTo>
                  <a:pt x="0" y="0"/>
                </a:lnTo>
                <a:close/>
              </a:path>
            </a:pathLst>
          </a:custGeom>
          <a:blipFill rotWithShape="1">
            <a:blip r:embed="rId4">
              <a:alphaModFix/>
            </a:blip>
            <a:stretch>
              <a:fillRect b="0" l="0" r="0" t="0"/>
            </a:stretch>
          </a:blipFill>
          <a:ln>
            <a:noFill/>
          </a:ln>
        </p:spPr>
      </p:sp>
      <p:sp>
        <p:nvSpPr>
          <p:cNvPr id="473" name="Google Shape;473;p35"/>
          <p:cNvSpPr txBox="1"/>
          <p:nvPr/>
        </p:nvSpPr>
        <p:spPr>
          <a:xfrm>
            <a:off x="496119" y="1501378"/>
            <a:ext cx="3544119" cy="457276"/>
          </a:xfrm>
          <a:prstGeom prst="rect">
            <a:avLst/>
          </a:prstGeom>
          <a:noFill/>
          <a:ln>
            <a:noFill/>
          </a:ln>
        </p:spPr>
        <p:txBody>
          <a:bodyPr anchorCtr="0" anchor="t" bIns="0" lIns="0" spcFirstLastPara="1" rIns="0" wrap="square" tIns="0">
            <a:spAutoFit/>
          </a:bodyPr>
          <a:lstStyle/>
          <a:p>
            <a:pPr indent="0" lvl="0" marL="0" marR="0" rtl="0" algn="l">
              <a:lnSpc>
                <a:spcPct val="124721"/>
              </a:lnSpc>
              <a:spcBef>
                <a:spcPts val="0"/>
              </a:spcBef>
              <a:spcAft>
                <a:spcPts val="0"/>
              </a:spcAft>
              <a:buNone/>
            </a:pPr>
            <a:r>
              <a:rPr b="1" i="0" lang="en" sz="2800" u="none" cap="none" strike="noStrike">
                <a:solidFill>
                  <a:srgbClr val="006747"/>
                </a:solidFill>
                <a:latin typeface="Arial"/>
                <a:ea typeface="Arial"/>
                <a:cs typeface="Arial"/>
                <a:sym typeface="Arial"/>
              </a:rPr>
              <a:t>Our Vision</a:t>
            </a:r>
            <a:endParaRPr sz="700"/>
          </a:p>
        </p:txBody>
      </p:sp>
      <p:sp>
        <p:nvSpPr>
          <p:cNvPr id="474" name="Google Shape;474;p35"/>
          <p:cNvSpPr txBox="1"/>
          <p:nvPr/>
        </p:nvSpPr>
        <p:spPr>
          <a:xfrm>
            <a:off x="496119" y="2005831"/>
            <a:ext cx="4171874" cy="275330"/>
          </a:xfrm>
          <a:prstGeom prst="rect">
            <a:avLst/>
          </a:prstGeom>
          <a:noFill/>
          <a:ln>
            <a:noFill/>
          </a:ln>
        </p:spPr>
        <p:txBody>
          <a:bodyPr anchorCtr="0" anchor="t" bIns="0" lIns="0" spcFirstLastPara="1" rIns="0" wrap="square" tIns="0">
            <a:spAutoFit/>
          </a:bodyPr>
          <a:lstStyle/>
          <a:p>
            <a:pPr indent="0" lvl="0" marL="0" marR="0" rtl="0" algn="l">
              <a:lnSpc>
                <a:spcPct val="124547"/>
              </a:lnSpc>
              <a:spcBef>
                <a:spcPts val="0"/>
              </a:spcBef>
              <a:spcAft>
                <a:spcPts val="0"/>
              </a:spcAft>
              <a:buNone/>
            </a:pPr>
            <a:r>
              <a:rPr b="1" i="0" lang="en" sz="1700" u="none" cap="none" strike="noStrike">
                <a:solidFill>
                  <a:srgbClr val="006747"/>
                </a:solidFill>
                <a:latin typeface="Arial"/>
                <a:ea typeface="Arial"/>
                <a:cs typeface="Arial"/>
                <a:sym typeface="Arial"/>
              </a:rPr>
              <a:t>Turning Market Waste into Soil Wealth</a:t>
            </a:r>
            <a:endParaRPr sz="700"/>
          </a:p>
        </p:txBody>
      </p:sp>
      <p:sp>
        <p:nvSpPr>
          <p:cNvPr id="475" name="Google Shape;475;p35"/>
          <p:cNvSpPr txBox="1"/>
          <p:nvPr/>
        </p:nvSpPr>
        <p:spPr>
          <a:xfrm>
            <a:off x="496119" y="2441377"/>
            <a:ext cx="4722762" cy="1186458"/>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At BanglaKompost, we envision a Bangladesh where market waste becomes a resource, not a burden. By transforming organic waste into compost, we create green jobs, support vendors and farmers, restore soil health, and build cleaner, more resilient communities—starting in Dhaka and scaling across the country.</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descr="preencoded.png" id="484" name="Google Shape;484;p3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85" name="Google Shape;485;p36"/>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id="486" name="Google Shape;486;p36"/>
          <p:cNvSpPr txBox="1"/>
          <p:nvPr/>
        </p:nvSpPr>
        <p:spPr>
          <a:xfrm>
            <a:off x="496119" y="803224"/>
            <a:ext cx="3544119" cy="457276"/>
          </a:xfrm>
          <a:prstGeom prst="rect">
            <a:avLst/>
          </a:prstGeom>
          <a:noFill/>
          <a:ln>
            <a:noFill/>
          </a:ln>
        </p:spPr>
        <p:txBody>
          <a:bodyPr anchorCtr="0" anchor="t" bIns="0" lIns="0" spcFirstLastPara="1" rIns="0" wrap="square" tIns="0">
            <a:spAutoFit/>
          </a:bodyPr>
          <a:lstStyle/>
          <a:p>
            <a:pPr indent="0" lvl="0" marL="0" marR="0" rtl="0" algn="l">
              <a:lnSpc>
                <a:spcPct val="124721"/>
              </a:lnSpc>
              <a:spcBef>
                <a:spcPts val="0"/>
              </a:spcBef>
              <a:spcAft>
                <a:spcPts val="0"/>
              </a:spcAft>
              <a:buNone/>
            </a:pPr>
            <a:r>
              <a:rPr b="1" i="0" lang="en" sz="2800" u="none" cap="none" strike="noStrike">
                <a:solidFill>
                  <a:srgbClr val="006747"/>
                </a:solidFill>
                <a:latin typeface="Arial"/>
                <a:ea typeface="Arial"/>
                <a:cs typeface="Arial"/>
                <a:sym typeface="Arial"/>
              </a:rPr>
              <a:t>Our Team</a:t>
            </a:r>
            <a:endParaRPr sz="700"/>
          </a:p>
        </p:txBody>
      </p:sp>
      <p:sp>
        <p:nvSpPr>
          <p:cNvPr descr="preencoded.png" id="487" name="Google Shape;487;p36"/>
          <p:cNvSpPr/>
          <p:nvPr/>
        </p:nvSpPr>
        <p:spPr>
          <a:xfrm>
            <a:off x="762819" y="1795610"/>
            <a:ext cx="1371600" cy="1371600"/>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4">
              <a:alphaModFix/>
            </a:blip>
            <a:stretch>
              <a:fillRect b="0" l="0" r="0" t="0"/>
            </a:stretch>
          </a:blipFill>
          <a:ln>
            <a:noFill/>
          </a:ln>
        </p:spPr>
      </p:sp>
      <p:sp>
        <p:nvSpPr>
          <p:cNvPr id="488" name="Google Shape;488;p36"/>
          <p:cNvSpPr txBox="1"/>
          <p:nvPr/>
        </p:nvSpPr>
        <p:spPr>
          <a:xfrm>
            <a:off x="496119" y="3339627"/>
            <a:ext cx="1905000" cy="447675"/>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Md. Rashedul Islam Jubayer</a:t>
            </a:r>
            <a:endParaRPr sz="700"/>
          </a:p>
        </p:txBody>
      </p:sp>
      <p:sp>
        <p:nvSpPr>
          <p:cNvPr id="489" name="Google Shape;489;p36"/>
          <p:cNvSpPr txBox="1"/>
          <p:nvPr/>
        </p:nvSpPr>
        <p:spPr>
          <a:xfrm>
            <a:off x="496119" y="3819973"/>
            <a:ext cx="1905000" cy="506015"/>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Business Development &amp; Partnerships</a:t>
            </a:r>
            <a:endParaRPr sz="700"/>
          </a:p>
        </p:txBody>
      </p:sp>
      <p:sp>
        <p:nvSpPr>
          <p:cNvPr descr="preencoded.png" id="490" name="Google Shape;490;p36"/>
          <p:cNvSpPr/>
          <p:nvPr/>
        </p:nvSpPr>
        <p:spPr>
          <a:xfrm>
            <a:off x="2844999" y="1795610"/>
            <a:ext cx="1371600" cy="1371600"/>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5">
              <a:alphaModFix/>
            </a:blip>
            <a:stretch>
              <a:fillRect b="0" l="0" r="0" t="0"/>
            </a:stretch>
          </a:blipFill>
          <a:ln>
            <a:noFill/>
          </a:ln>
        </p:spPr>
      </p:sp>
      <p:sp>
        <p:nvSpPr>
          <p:cNvPr id="491" name="Google Shape;491;p36"/>
          <p:cNvSpPr txBox="1"/>
          <p:nvPr/>
        </p:nvSpPr>
        <p:spPr>
          <a:xfrm>
            <a:off x="2578299" y="3339627"/>
            <a:ext cx="1905076" cy="447675"/>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Dipen Kumar Das Dhrubo</a:t>
            </a:r>
            <a:endParaRPr sz="700"/>
          </a:p>
        </p:txBody>
      </p:sp>
      <p:sp>
        <p:nvSpPr>
          <p:cNvPr id="492" name="Google Shape;492;p36"/>
          <p:cNvSpPr txBox="1"/>
          <p:nvPr/>
        </p:nvSpPr>
        <p:spPr>
          <a:xfrm>
            <a:off x="2578299" y="3819973"/>
            <a:ext cx="1905076" cy="279201"/>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Operations &amp; Supply Chain</a:t>
            </a:r>
            <a:endParaRPr sz="700"/>
          </a:p>
        </p:txBody>
      </p:sp>
      <p:sp>
        <p:nvSpPr>
          <p:cNvPr descr="preencoded.png" id="493" name="Google Shape;493;p36"/>
          <p:cNvSpPr/>
          <p:nvPr/>
        </p:nvSpPr>
        <p:spPr>
          <a:xfrm>
            <a:off x="4927254" y="1795610"/>
            <a:ext cx="1371600" cy="1371600"/>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6">
              <a:alphaModFix/>
            </a:blip>
            <a:stretch>
              <a:fillRect b="0" l="0" r="0" t="0"/>
            </a:stretch>
          </a:blipFill>
          <a:ln>
            <a:noFill/>
          </a:ln>
        </p:spPr>
      </p:sp>
      <p:sp>
        <p:nvSpPr>
          <p:cNvPr id="494" name="Google Shape;494;p36"/>
          <p:cNvSpPr txBox="1"/>
          <p:nvPr/>
        </p:nvSpPr>
        <p:spPr>
          <a:xfrm>
            <a:off x="4671046" y="3339627"/>
            <a:ext cx="1884088" cy="226218"/>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Imam Hossain Jawad</a:t>
            </a:r>
            <a:endParaRPr sz="700"/>
          </a:p>
        </p:txBody>
      </p:sp>
      <p:sp>
        <p:nvSpPr>
          <p:cNvPr id="495" name="Google Shape;495;p36"/>
          <p:cNvSpPr txBox="1"/>
          <p:nvPr/>
        </p:nvSpPr>
        <p:spPr>
          <a:xfrm>
            <a:off x="4660554" y="3598517"/>
            <a:ext cx="1905076" cy="506015"/>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Marketing, Brand &amp; Community</a:t>
            </a:r>
            <a:endParaRPr sz="700"/>
          </a:p>
        </p:txBody>
      </p:sp>
      <p:sp>
        <p:nvSpPr>
          <p:cNvPr descr="preencoded.png" id="496" name="Google Shape;496;p36"/>
          <p:cNvSpPr/>
          <p:nvPr/>
        </p:nvSpPr>
        <p:spPr>
          <a:xfrm>
            <a:off x="7009505" y="1795610"/>
            <a:ext cx="1371600" cy="1371600"/>
          </a:xfrm>
          <a:custGeom>
            <a:rect b="b" l="l" r="r" t="t"/>
            <a:pathLst>
              <a:path extrusionOk="0" h="2743200" w="2743200">
                <a:moveTo>
                  <a:pt x="0" y="0"/>
                </a:moveTo>
                <a:lnTo>
                  <a:pt x="2743200" y="0"/>
                </a:lnTo>
                <a:lnTo>
                  <a:pt x="2743200" y="2743200"/>
                </a:lnTo>
                <a:lnTo>
                  <a:pt x="0" y="2743200"/>
                </a:lnTo>
                <a:lnTo>
                  <a:pt x="0" y="0"/>
                </a:lnTo>
                <a:close/>
              </a:path>
            </a:pathLst>
          </a:custGeom>
          <a:blipFill rotWithShape="1">
            <a:blip r:embed="rId7">
              <a:alphaModFix/>
            </a:blip>
            <a:stretch>
              <a:fillRect b="0" l="0" r="0" t="0"/>
            </a:stretch>
          </a:blipFill>
          <a:ln>
            <a:noFill/>
          </a:ln>
        </p:spPr>
      </p:sp>
      <p:sp>
        <p:nvSpPr>
          <p:cNvPr id="497" name="Google Shape;497;p36"/>
          <p:cNvSpPr txBox="1"/>
          <p:nvPr/>
        </p:nvSpPr>
        <p:spPr>
          <a:xfrm>
            <a:off x="6742805" y="3339627"/>
            <a:ext cx="1905076" cy="447675"/>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MD. Rahmatulla Ashik</a:t>
            </a:r>
            <a:endParaRPr sz="700"/>
          </a:p>
        </p:txBody>
      </p:sp>
      <p:sp>
        <p:nvSpPr>
          <p:cNvPr id="498" name="Google Shape;498;p36"/>
          <p:cNvSpPr txBox="1"/>
          <p:nvPr/>
        </p:nvSpPr>
        <p:spPr>
          <a:xfrm>
            <a:off x="6742805" y="3819973"/>
            <a:ext cx="1905076" cy="506015"/>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Product, Technology &amp; Website</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descr="preencoded.png" id="147" name="Google Shape;147;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8" name="Google Shape;148;p26"/>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descr="preencoded.png" id="149" name="Google Shape;149;p26"/>
          <p:cNvSpPr/>
          <p:nvPr/>
        </p:nvSpPr>
        <p:spPr>
          <a:xfrm>
            <a:off x="5543550" y="0"/>
            <a:ext cx="3600450" cy="5143500"/>
          </a:xfrm>
          <a:custGeom>
            <a:rect b="b" l="l" r="r" t="t"/>
            <a:pathLst>
              <a:path extrusionOk="0" h="10287000" w="7200900">
                <a:moveTo>
                  <a:pt x="0" y="0"/>
                </a:moveTo>
                <a:lnTo>
                  <a:pt x="7200900" y="0"/>
                </a:lnTo>
                <a:lnTo>
                  <a:pt x="7200900" y="10287000"/>
                </a:lnTo>
                <a:lnTo>
                  <a:pt x="0" y="10287000"/>
                </a:lnTo>
                <a:lnTo>
                  <a:pt x="0" y="0"/>
                </a:lnTo>
                <a:close/>
              </a:path>
            </a:pathLst>
          </a:custGeom>
          <a:blipFill rotWithShape="1">
            <a:blip r:embed="rId4">
              <a:alphaModFix/>
            </a:blip>
            <a:stretch>
              <a:fillRect b="0" l="0" r="0" t="0"/>
            </a:stretch>
          </a:blipFill>
          <a:ln>
            <a:noFill/>
          </a:ln>
        </p:spPr>
      </p:sp>
      <p:sp>
        <p:nvSpPr>
          <p:cNvPr id="150" name="Google Shape;150;p26"/>
          <p:cNvSpPr txBox="1"/>
          <p:nvPr/>
        </p:nvSpPr>
        <p:spPr>
          <a:xfrm>
            <a:off x="496119" y="923701"/>
            <a:ext cx="3709840" cy="457276"/>
          </a:xfrm>
          <a:prstGeom prst="rect">
            <a:avLst/>
          </a:prstGeom>
          <a:noFill/>
          <a:ln>
            <a:noFill/>
          </a:ln>
        </p:spPr>
        <p:txBody>
          <a:bodyPr anchorCtr="0" anchor="t" bIns="0" lIns="0" spcFirstLastPara="1" rIns="0" wrap="square" tIns="0">
            <a:spAutoFit/>
          </a:bodyPr>
          <a:lstStyle/>
          <a:p>
            <a:pPr indent="0" lvl="0" marL="0" marR="0" rtl="0" algn="l">
              <a:lnSpc>
                <a:spcPct val="124721"/>
              </a:lnSpc>
              <a:spcBef>
                <a:spcPts val="0"/>
              </a:spcBef>
              <a:spcAft>
                <a:spcPts val="0"/>
              </a:spcAft>
              <a:buNone/>
            </a:pPr>
            <a:r>
              <a:rPr b="1" i="0" lang="en" sz="2800" u="none" cap="none" strike="noStrike">
                <a:solidFill>
                  <a:srgbClr val="006747"/>
                </a:solidFill>
                <a:latin typeface="Arial"/>
                <a:ea typeface="Arial"/>
                <a:cs typeface="Arial"/>
                <a:sym typeface="Arial"/>
              </a:rPr>
              <a:t>Meet Karwan Bazaar</a:t>
            </a:r>
            <a:endParaRPr sz="700"/>
          </a:p>
        </p:txBody>
      </p:sp>
      <p:sp>
        <p:nvSpPr>
          <p:cNvPr id="151" name="Google Shape;151;p26"/>
          <p:cNvSpPr txBox="1"/>
          <p:nvPr/>
        </p:nvSpPr>
        <p:spPr>
          <a:xfrm>
            <a:off x="496119" y="1428154"/>
            <a:ext cx="3174878" cy="363884"/>
          </a:xfrm>
          <a:prstGeom prst="rect">
            <a:avLst/>
          </a:prstGeom>
          <a:noFill/>
          <a:ln>
            <a:noFill/>
          </a:ln>
        </p:spPr>
        <p:txBody>
          <a:bodyPr anchorCtr="0" anchor="t" bIns="0" lIns="0" spcFirstLastPara="1" rIns="0" wrap="square" tIns="0">
            <a:spAutoFit/>
          </a:bodyPr>
          <a:lstStyle/>
          <a:p>
            <a:pPr indent="0" lvl="0" marL="0" marR="0" rtl="0" algn="l">
              <a:lnSpc>
                <a:spcPct val="125354"/>
              </a:lnSpc>
              <a:spcBef>
                <a:spcPts val="0"/>
              </a:spcBef>
              <a:spcAft>
                <a:spcPts val="0"/>
              </a:spcAft>
              <a:buNone/>
            </a:pPr>
            <a:r>
              <a:rPr b="1" i="0" lang="en" sz="2200" u="none" cap="none" strike="noStrike">
                <a:solidFill>
                  <a:srgbClr val="006747"/>
                </a:solidFill>
                <a:latin typeface="Arial"/>
                <a:ea typeface="Arial"/>
                <a:cs typeface="Arial"/>
                <a:sym typeface="Arial"/>
              </a:rPr>
              <a:t>Through Rahim's Eyes</a:t>
            </a:r>
            <a:endParaRPr sz="700"/>
          </a:p>
        </p:txBody>
      </p:sp>
      <p:sp>
        <p:nvSpPr>
          <p:cNvPr id="152" name="Google Shape;152;p26"/>
          <p:cNvSpPr txBox="1"/>
          <p:nvPr/>
        </p:nvSpPr>
        <p:spPr>
          <a:xfrm>
            <a:off x="496119" y="1952253"/>
            <a:ext cx="4722900" cy="1824000"/>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1" i="0" lang="en" sz="1100" u="none" cap="none" strike="noStrike">
                <a:solidFill>
                  <a:srgbClr val="4B4A4A"/>
                </a:solidFill>
                <a:latin typeface="Arimo"/>
                <a:ea typeface="Arimo"/>
                <a:cs typeface="Arimo"/>
                <a:sym typeface="Arimo"/>
              </a:rPr>
              <a:t>Every morning, Rahim arrives at Karwan </a:t>
            </a:r>
            <a:r>
              <a:rPr b="1" lang="en" sz="1100">
                <a:solidFill>
                  <a:srgbClr val="4B4A4A"/>
                </a:solidFill>
                <a:latin typeface="Arimo"/>
                <a:ea typeface="Arimo"/>
                <a:cs typeface="Arimo"/>
                <a:sym typeface="Arimo"/>
              </a:rPr>
              <a:t>Bazar</a:t>
            </a:r>
            <a:r>
              <a:rPr b="1" i="0" lang="en" sz="1100" u="none" cap="none" strike="noStrike">
                <a:solidFill>
                  <a:srgbClr val="4B4A4A"/>
                </a:solidFill>
                <a:latin typeface="Arimo"/>
                <a:ea typeface="Arimo"/>
                <a:cs typeface="Arimo"/>
                <a:sym typeface="Arimo"/>
              </a:rPr>
              <a:t> before sunrise.</a:t>
            </a:r>
            <a:r>
              <a:rPr b="0" i="0" lang="en" sz="1100" u="none" cap="none" strike="noStrike">
                <a:solidFill>
                  <a:srgbClr val="4B4A4A"/>
                </a:solidFill>
                <a:latin typeface="Arimo"/>
                <a:ea typeface="Arimo"/>
                <a:cs typeface="Arimo"/>
                <a:sym typeface="Arimo"/>
              </a:rPr>
              <a:t>He sweeps the floors while vendors unload fresh vegetables. But by afternoon, Rahim’s job becomes harder. Unsold fruits and vegetables pile up, rot under the sun, and fill the air with a sharp smell. Flies swarm, drains clog, and his hands touch waste that was once food. Rahim cleans every day, but the waste returns—bringing sickness, shame, and exhaustion. For him, this is not just waste; it’s a daily struggle to keep his workplace livable.</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descr="preencoded.png" id="161" name="Google Shape;161;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62" name="Google Shape;162;p27"/>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id="163" name="Google Shape;163;p27"/>
          <p:cNvSpPr txBox="1"/>
          <p:nvPr/>
        </p:nvSpPr>
        <p:spPr>
          <a:xfrm>
            <a:off x="2799903" y="1440804"/>
            <a:ext cx="3544119" cy="457276"/>
          </a:xfrm>
          <a:prstGeom prst="rect">
            <a:avLst/>
          </a:prstGeom>
          <a:noFill/>
          <a:ln>
            <a:noFill/>
          </a:ln>
        </p:spPr>
        <p:txBody>
          <a:bodyPr anchorCtr="0" anchor="t" bIns="0" lIns="0" spcFirstLastPara="1" rIns="0" wrap="square" tIns="0">
            <a:spAutoFit/>
          </a:bodyPr>
          <a:lstStyle/>
          <a:p>
            <a:pPr indent="0" lvl="0" marL="0" marR="0" rtl="0" algn="ctr">
              <a:lnSpc>
                <a:spcPct val="124721"/>
              </a:lnSpc>
              <a:spcBef>
                <a:spcPts val="0"/>
              </a:spcBef>
              <a:spcAft>
                <a:spcPts val="0"/>
              </a:spcAft>
              <a:buNone/>
            </a:pPr>
            <a:r>
              <a:rPr b="1" i="0" lang="en" sz="2800" u="none" cap="none" strike="noStrike">
                <a:solidFill>
                  <a:srgbClr val="006747"/>
                </a:solidFill>
                <a:latin typeface="Arial"/>
                <a:ea typeface="Arial"/>
                <a:cs typeface="Arial"/>
                <a:sym typeface="Arial"/>
              </a:rPr>
              <a:t>The Problem</a:t>
            </a:r>
            <a:endParaRPr sz="700"/>
          </a:p>
        </p:txBody>
      </p:sp>
      <p:grpSp>
        <p:nvGrpSpPr>
          <p:cNvPr id="164" name="Google Shape;164;p27"/>
          <p:cNvGrpSpPr/>
          <p:nvPr/>
        </p:nvGrpSpPr>
        <p:grpSpPr>
          <a:xfrm>
            <a:off x="493738" y="2179215"/>
            <a:ext cx="2627519" cy="1511570"/>
            <a:chOff x="0" y="0"/>
            <a:chExt cx="7006717" cy="4030853"/>
          </a:xfrm>
        </p:grpSpPr>
        <p:sp>
          <p:nvSpPr>
            <p:cNvPr id="165" name="Google Shape;165;p27"/>
            <p:cNvSpPr/>
            <p:nvPr/>
          </p:nvSpPr>
          <p:spPr>
            <a:xfrm>
              <a:off x="6350" y="6350"/>
              <a:ext cx="6994017" cy="4018153"/>
            </a:xfrm>
            <a:custGeom>
              <a:rect b="b" l="l" r="r" t="t"/>
              <a:pathLst>
                <a:path extrusionOk="0" h="4018153" w="6994017">
                  <a:moveTo>
                    <a:pt x="0" y="340233"/>
                  </a:moveTo>
                  <a:cubicBezTo>
                    <a:pt x="0" y="152400"/>
                    <a:pt x="152527" y="0"/>
                    <a:pt x="340741" y="0"/>
                  </a:cubicBezTo>
                  <a:lnTo>
                    <a:pt x="6653276" y="0"/>
                  </a:lnTo>
                  <a:cubicBezTo>
                    <a:pt x="6841490" y="0"/>
                    <a:pt x="6994017" y="152400"/>
                    <a:pt x="6994017" y="340233"/>
                  </a:cubicBezTo>
                  <a:lnTo>
                    <a:pt x="6994017" y="3677920"/>
                  </a:lnTo>
                  <a:cubicBezTo>
                    <a:pt x="6994017" y="3865880"/>
                    <a:pt x="6841490" y="4018153"/>
                    <a:pt x="6653276" y="4018153"/>
                  </a:cubicBezTo>
                  <a:lnTo>
                    <a:pt x="340741" y="4018153"/>
                  </a:lnTo>
                  <a:cubicBezTo>
                    <a:pt x="152527" y="4018153"/>
                    <a:pt x="0" y="3865880"/>
                    <a:pt x="0" y="3677920"/>
                  </a:cubicBezTo>
                  <a:close/>
                </a:path>
              </a:pathLst>
            </a:custGeom>
            <a:solidFill>
              <a:srgbClr val="F2F2F2"/>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6" name="Google Shape;166;p27"/>
            <p:cNvSpPr/>
            <p:nvPr/>
          </p:nvSpPr>
          <p:spPr>
            <a:xfrm>
              <a:off x="0" y="0"/>
              <a:ext cx="7006717" cy="4030853"/>
            </a:xfrm>
            <a:custGeom>
              <a:rect b="b" l="l" r="r" t="t"/>
              <a:pathLst>
                <a:path extrusionOk="0" h="4030853" w="7006717">
                  <a:moveTo>
                    <a:pt x="0" y="346583"/>
                  </a:moveTo>
                  <a:cubicBezTo>
                    <a:pt x="0" y="155194"/>
                    <a:pt x="155448" y="0"/>
                    <a:pt x="347091" y="0"/>
                  </a:cubicBezTo>
                  <a:lnTo>
                    <a:pt x="6659626" y="0"/>
                  </a:lnTo>
                  <a:lnTo>
                    <a:pt x="6659626" y="6350"/>
                  </a:lnTo>
                  <a:lnTo>
                    <a:pt x="6659626" y="0"/>
                  </a:lnTo>
                  <a:cubicBezTo>
                    <a:pt x="6851269" y="0"/>
                    <a:pt x="7006717" y="155194"/>
                    <a:pt x="7006717" y="346583"/>
                  </a:cubicBezTo>
                  <a:lnTo>
                    <a:pt x="7000367" y="346583"/>
                  </a:lnTo>
                  <a:lnTo>
                    <a:pt x="7006717" y="346583"/>
                  </a:lnTo>
                  <a:lnTo>
                    <a:pt x="7006717" y="3684270"/>
                  </a:lnTo>
                  <a:lnTo>
                    <a:pt x="7000367" y="3684270"/>
                  </a:lnTo>
                  <a:lnTo>
                    <a:pt x="7006717" y="3684270"/>
                  </a:lnTo>
                  <a:cubicBezTo>
                    <a:pt x="7006717" y="3875659"/>
                    <a:pt x="6851269" y="4030853"/>
                    <a:pt x="6659626" y="4030853"/>
                  </a:cubicBezTo>
                  <a:lnTo>
                    <a:pt x="6659626" y="4024503"/>
                  </a:lnTo>
                  <a:lnTo>
                    <a:pt x="6659626" y="4030853"/>
                  </a:lnTo>
                  <a:lnTo>
                    <a:pt x="347091" y="4030853"/>
                  </a:lnTo>
                  <a:lnTo>
                    <a:pt x="347091" y="4024503"/>
                  </a:lnTo>
                  <a:lnTo>
                    <a:pt x="347091" y="4030853"/>
                  </a:lnTo>
                  <a:cubicBezTo>
                    <a:pt x="155448" y="4030853"/>
                    <a:pt x="0" y="3875659"/>
                    <a:pt x="0" y="3684270"/>
                  </a:cubicBezTo>
                  <a:lnTo>
                    <a:pt x="0" y="346583"/>
                  </a:lnTo>
                  <a:lnTo>
                    <a:pt x="6350" y="346583"/>
                  </a:lnTo>
                  <a:lnTo>
                    <a:pt x="0" y="346583"/>
                  </a:lnTo>
                  <a:moveTo>
                    <a:pt x="12700" y="346583"/>
                  </a:moveTo>
                  <a:lnTo>
                    <a:pt x="12700" y="3684270"/>
                  </a:lnTo>
                  <a:lnTo>
                    <a:pt x="6350" y="3684270"/>
                  </a:lnTo>
                  <a:lnTo>
                    <a:pt x="12700" y="3684270"/>
                  </a:lnTo>
                  <a:cubicBezTo>
                    <a:pt x="12700" y="3868674"/>
                    <a:pt x="162433" y="4018153"/>
                    <a:pt x="347091" y="4018153"/>
                  </a:cubicBezTo>
                  <a:lnTo>
                    <a:pt x="6659626" y="4018153"/>
                  </a:lnTo>
                  <a:cubicBezTo>
                    <a:pt x="6844284" y="4018153"/>
                    <a:pt x="6994017" y="3868674"/>
                    <a:pt x="6994017" y="3684270"/>
                  </a:cubicBezTo>
                  <a:lnTo>
                    <a:pt x="6994017" y="346583"/>
                  </a:lnTo>
                  <a:cubicBezTo>
                    <a:pt x="6993890" y="162179"/>
                    <a:pt x="6844284" y="12700"/>
                    <a:pt x="6659626" y="12700"/>
                  </a:cubicBezTo>
                  <a:lnTo>
                    <a:pt x="347091" y="12700"/>
                  </a:lnTo>
                  <a:lnTo>
                    <a:pt x="347091" y="6350"/>
                  </a:lnTo>
                  <a:lnTo>
                    <a:pt x="347091" y="12700"/>
                  </a:lnTo>
                  <a:cubicBezTo>
                    <a:pt x="162433" y="12700"/>
                    <a:pt x="12700" y="162179"/>
                    <a:pt x="12700" y="346583"/>
                  </a:cubicBezTo>
                  <a:close/>
                </a:path>
              </a:pathLst>
            </a:custGeom>
            <a:solidFill>
              <a:srgbClr val="D8D8D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67" name="Google Shape;167;p27"/>
          <p:cNvSpPr txBox="1"/>
          <p:nvPr/>
        </p:nvSpPr>
        <p:spPr>
          <a:xfrm>
            <a:off x="642642" y="2323357"/>
            <a:ext cx="1772022" cy="226219"/>
          </a:xfrm>
          <a:prstGeom prst="rect">
            <a:avLst/>
          </a:prstGeom>
          <a:noFill/>
          <a:ln>
            <a:noFill/>
          </a:ln>
        </p:spPr>
        <p:txBody>
          <a:bodyPr anchorCtr="0" anchor="t" bIns="0" lIns="0" spcFirstLastPara="1" rIns="0" wrap="square" tIns="0">
            <a:spAutoFit/>
          </a:bodyPr>
          <a:lstStyle/>
          <a:p>
            <a:pPr indent="0" lvl="0" marL="0" marR="0" rtl="0" algn="l">
              <a:lnSpc>
                <a:spcPct val="124981"/>
              </a:lnSpc>
              <a:spcBef>
                <a:spcPts val="0"/>
              </a:spcBef>
              <a:spcAft>
                <a:spcPts val="0"/>
              </a:spcAft>
              <a:buNone/>
            </a:pPr>
            <a:r>
              <a:rPr b="1" i="0" lang="en" sz="1400" u="none" cap="none" strike="noStrike">
                <a:solidFill>
                  <a:srgbClr val="F44444"/>
                </a:solidFill>
                <a:latin typeface="Arial"/>
                <a:ea typeface="Arial"/>
                <a:cs typeface="Arial"/>
                <a:sym typeface="Arial"/>
              </a:rPr>
              <a:t>5,000+ Tons Daily</a:t>
            </a:r>
            <a:endParaRPr sz="700"/>
          </a:p>
        </p:txBody>
      </p:sp>
      <p:sp>
        <p:nvSpPr>
          <p:cNvPr id="168" name="Google Shape;168;p27"/>
          <p:cNvSpPr txBox="1"/>
          <p:nvPr/>
        </p:nvSpPr>
        <p:spPr>
          <a:xfrm>
            <a:off x="642642" y="2582242"/>
            <a:ext cx="2329682" cy="732829"/>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000000"/>
                </a:solidFill>
                <a:latin typeface="Arimo"/>
                <a:ea typeface="Arimo"/>
                <a:cs typeface="Arimo"/>
                <a:sym typeface="Arimo"/>
              </a:rPr>
              <a:t>Dhaka generates over 5,000 tons of waste daily, with most ending up in open dumps like Mugda.</a:t>
            </a:r>
            <a:endParaRPr sz="700"/>
          </a:p>
        </p:txBody>
      </p:sp>
      <p:grpSp>
        <p:nvGrpSpPr>
          <p:cNvPr id="169" name="Google Shape;169;p27"/>
          <p:cNvGrpSpPr/>
          <p:nvPr/>
        </p:nvGrpSpPr>
        <p:grpSpPr>
          <a:xfrm>
            <a:off x="3258221" y="2179215"/>
            <a:ext cx="2627519" cy="1511570"/>
            <a:chOff x="0" y="0"/>
            <a:chExt cx="7006717" cy="4030853"/>
          </a:xfrm>
        </p:grpSpPr>
        <p:sp>
          <p:nvSpPr>
            <p:cNvPr id="170" name="Google Shape;170;p27"/>
            <p:cNvSpPr/>
            <p:nvPr/>
          </p:nvSpPr>
          <p:spPr>
            <a:xfrm>
              <a:off x="6350" y="6350"/>
              <a:ext cx="6994017" cy="4018153"/>
            </a:xfrm>
            <a:custGeom>
              <a:rect b="b" l="l" r="r" t="t"/>
              <a:pathLst>
                <a:path extrusionOk="0" h="4018153" w="6994017">
                  <a:moveTo>
                    <a:pt x="0" y="340233"/>
                  </a:moveTo>
                  <a:cubicBezTo>
                    <a:pt x="0" y="152400"/>
                    <a:pt x="152527" y="0"/>
                    <a:pt x="340741" y="0"/>
                  </a:cubicBezTo>
                  <a:lnTo>
                    <a:pt x="6653276" y="0"/>
                  </a:lnTo>
                  <a:cubicBezTo>
                    <a:pt x="6841490" y="0"/>
                    <a:pt x="6994017" y="152400"/>
                    <a:pt x="6994017" y="340233"/>
                  </a:cubicBezTo>
                  <a:lnTo>
                    <a:pt x="6994017" y="3677920"/>
                  </a:lnTo>
                  <a:cubicBezTo>
                    <a:pt x="6994017" y="3865880"/>
                    <a:pt x="6841490" y="4018153"/>
                    <a:pt x="6653276" y="4018153"/>
                  </a:cubicBezTo>
                  <a:lnTo>
                    <a:pt x="340741" y="4018153"/>
                  </a:lnTo>
                  <a:cubicBezTo>
                    <a:pt x="152527" y="4018153"/>
                    <a:pt x="0" y="3865880"/>
                    <a:pt x="0" y="3677920"/>
                  </a:cubicBezTo>
                  <a:close/>
                </a:path>
              </a:pathLst>
            </a:custGeom>
            <a:solidFill>
              <a:srgbClr val="F2F2F2"/>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1" name="Google Shape;171;p27"/>
            <p:cNvSpPr/>
            <p:nvPr/>
          </p:nvSpPr>
          <p:spPr>
            <a:xfrm>
              <a:off x="0" y="0"/>
              <a:ext cx="7006717" cy="4030853"/>
            </a:xfrm>
            <a:custGeom>
              <a:rect b="b" l="l" r="r" t="t"/>
              <a:pathLst>
                <a:path extrusionOk="0" h="4030853" w="7006717">
                  <a:moveTo>
                    <a:pt x="0" y="346583"/>
                  </a:moveTo>
                  <a:cubicBezTo>
                    <a:pt x="0" y="155194"/>
                    <a:pt x="155448" y="0"/>
                    <a:pt x="347091" y="0"/>
                  </a:cubicBezTo>
                  <a:lnTo>
                    <a:pt x="6659626" y="0"/>
                  </a:lnTo>
                  <a:lnTo>
                    <a:pt x="6659626" y="6350"/>
                  </a:lnTo>
                  <a:lnTo>
                    <a:pt x="6659626" y="0"/>
                  </a:lnTo>
                  <a:cubicBezTo>
                    <a:pt x="6851269" y="0"/>
                    <a:pt x="7006717" y="155194"/>
                    <a:pt x="7006717" y="346583"/>
                  </a:cubicBezTo>
                  <a:lnTo>
                    <a:pt x="7000367" y="346583"/>
                  </a:lnTo>
                  <a:lnTo>
                    <a:pt x="7006717" y="346583"/>
                  </a:lnTo>
                  <a:lnTo>
                    <a:pt x="7006717" y="3684270"/>
                  </a:lnTo>
                  <a:lnTo>
                    <a:pt x="7000367" y="3684270"/>
                  </a:lnTo>
                  <a:lnTo>
                    <a:pt x="7006717" y="3684270"/>
                  </a:lnTo>
                  <a:cubicBezTo>
                    <a:pt x="7006717" y="3875659"/>
                    <a:pt x="6851269" y="4030853"/>
                    <a:pt x="6659626" y="4030853"/>
                  </a:cubicBezTo>
                  <a:lnTo>
                    <a:pt x="6659626" y="4024503"/>
                  </a:lnTo>
                  <a:lnTo>
                    <a:pt x="6659626" y="4030853"/>
                  </a:lnTo>
                  <a:lnTo>
                    <a:pt x="347091" y="4030853"/>
                  </a:lnTo>
                  <a:lnTo>
                    <a:pt x="347091" y="4024503"/>
                  </a:lnTo>
                  <a:lnTo>
                    <a:pt x="347091" y="4030853"/>
                  </a:lnTo>
                  <a:cubicBezTo>
                    <a:pt x="155448" y="4030853"/>
                    <a:pt x="0" y="3875659"/>
                    <a:pt x="0" y="3684270"/>
                  </a:cubicBezTo>
                  <a:lnTo>
                    <a:pt x="0" y="346583"/>
                  </a:lnTo>
                  <a:lnTo>
                    <a:pt x="6350" y="346583"/>
                  </a:lnTo>
                  <a:lnTo>
                    <a:pt x="0" y="346583"/>
                  </a:lnTo>
                  <a:moveTo>
                    <a:pt x="12700" y="346583"/>
                  </a:moveTo>
                  <a:lnTo>
                    <a:pt x="12700" y="3684270"/>
                  </a:lnTo>
                  <a:lnTo>
                    <a:pt x="6350" y="3684270"/>
                  </a:lnTo>
                  <a:lnTo>
                    <a:pt x="12700" y="3684270"/>
                  </a:lnTo>
                  <a:cubicBezTo>
                    <a:pt x="12700" y="3868674"/>
                    <a:pt x="162433" y="4018153"/>
                    <a:pt x="347091" y="4018153"/>
                  </a:cubicBezTo>
                  <a:lnTo>
                    <a:pt x="6659626" y="4018153"/>
                  </a:lnTo>
                  <a:cubicBezTo>
                    <a:pt x="6844284" y="4018153"/>
                    <a:pt x="6994017" y="3868674"/>
                    <a:pt x="6994017" y="3684270"/>
                  </a:cubicBezTo>
                  <a:lnTo>
                    <a:pt x="6994017" y="346583"/>
                  </a:lnTo>
                  <a:cubicBezTo>
                    <a:pt x="6993890" y="162179"/>
                    <a:pt x="6844284" y="12700"/>
                    <a:pt x="6659626" y="12700"/>
                  </a:cubicBezTo>
                  <a:lnTo>
                    <a:pt x="347091" y="12700"/>
                  </a:lnTo>
                  <a:lnTo>
                    <a:pt x="347091" y="6350"/>
                  </a:lnTo>
                  <a:lnTo>
                    <a:pt x="347091" y="12700"/>
                  </a:lnTo>
                  <a:cubicBezTo>
                    <a:pt x="162433" y="12700"/>
                    <a:pt x="12700" y="162179"/>
                    <a:pt x="12700" y="346583"/>
                  </a:cubicBezTo>
                  <a:close/>
                </a:path>
              </a:pathLst>
            </a:custGeom>
            <a:solidFill>
              <a:srgbClr val="D8D8D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72" name="Google Shape;172;p27"/>
          <p:cNvSpPr txBox="1"/>
          <p:nvPr/>
        </p:nvSpPr>
        <p:spPr>
          <a:xfrm>
            <a:off x="3407121" y="2323357"/>
            <a:ext cx="2045942" cy="226219"/>
          </a:xfrm>
          <a:prstGeom prst="rect">
            <a:avLst/>
          </a:prstGeom>
          <a:noFill/>
          <a:ln>
            <a:noFill/>
          </a:ln>
        </p:spPr>
        <p:txBody>
          <a:bodyPr anchorCtr="0" anchor="t" bIns="0" lIns="0" spcFirstLastPara="1" rIns="0" wrap="square" tIns="0">
            <a:spAutoFit/>
          </a:bodyPr>
          <a:lstStyle/>
          <a:p>
            <a:pPr indent="0" lvl="0" marL="0" marR="0" rtl="0" algn="l">
              <a:lnSpc>
                <a:spcPct val="124981"/>
              </a:lnSpc>
              <a:spcBef>
                <a:spcPts val="0"/>
              </a:spcBef>
              <a:spcAft>
                <a:spcPts val="0"/>
              </a:spcAft>
              <a:buNone/>
            </a:pPr>
            <a:r>
              <a:rPr b="1" i="0" lang="en" sz="1400" u="none" cap="none" strike="noStrike">
                <a:solidFill>
                  <a:srgbClr val="F44444"/>
                </a:solidFill>
                <a:latin typeface="Arial"/>
                <a:ea typeface="Arial"/>
                <a:cs typeface="Arial"/>
                <a:sym typeface="Arial"/>
              </a:rPr>
              <a:t>Environmental Hazard</a:t>
            </a:r>
            <a:endParaRPr sz="700"/>
          </a:p>
        </p:txBody>
      </p:sp>
      <p:sp>
        <p:nvSpPr>
          <p:cNvPr id="173" name="Google Shape;173;p27"/>
          <p:cNvSpPr txBox="1"/>
          <p:nvPr/>
        </p:nvSpPr>
        <p:spPr>
          <a:xfrm>
            <a:off x="3407121" y="2582242"/>
            <a:ext cx="2329681" cy="959643"/>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000000"/>
                </a:solidFill>
                <a:latin typeface="Arimo"/>
                <a:ea typeface="Arimo"/>
                <a:cs typeface="Arimo"/>
                <a:sym typeface="Arimo"/>
              </a:rPr>
              <a:t>Rotting organic waste releases methane, pollutes groundwater, and creates breeding grounds for disease.</a:t>
            </a:r>
            <a:endParaRPr sz="700"/>
          </a:p>
        </p:txBody>
      </p:sp>
      <p:grpSp>
        <p:nvGrpSpPr>
          <p:cNvPr id="174" name="Google Shape;174;p27"/>
          <p:cNvGrpSpPr/>
          <p:nvPr/>
        </p:nvGrpSpPr>
        <p:grpSpPr>
          <a:xfrm>
            <a:off x="6022700" y="2179215"/>
            <a:ext cx="2627519" cy="1511570"/>
            <a:chOff x="0" y="0"/>
            <a:chExt cx="7006717" cy="4030853"/>
          </a:xfrm>
        </p:grpSpPr>
        <p:sp>
          <p:nvSpPr>
            <p:cNvPr id="175" name="Google Shape;175;p27"/>
            <p:cNvSpPr/>
            <p:nvPr/>
          </p:nvSpPr>
          <p:spPr>
            <a:xfrm>
              <a:off x="6350" y="6350"/>
              <a:ext cx="6994017" cy="4018153"/>
            </a:xfrm>
            <a:custGeom>
              <a:rect b="b" l="l" r="r" t="t"/>
              <a:pathLst>
                <a:path extrusionOk="0" h="4018153" w="6994017">
                  <a:moveTo>
                    <a:pt x="0" y="340233"/>
                  </a:moveTo>
                  <a:cubicBezTo>
                    <a:pt x="0" y="152400"/>
                    <a:pt x="152527" y="0"/>
                    <a:pt x="340741" y="0"/>
                  </a:cubicBezTo>
                  <a:lnTo>
                    <a:pt x="6653276" y="0"/>
                  </a:lnTo>
                  <a:cubicBezTo>
                    <a:pt x="6841490" y="0"/>
                    <a:pt x="6994017" y="152400"/>
                    <a:pt x="6994017" y="340233"/>
                  </a:cubicBezTo>
                  <a:lnTo>
                    <a:pt x="6994017" y="3677920"/>
                  </a:lnTo>
                  <a:cubicBezTo>
                    <a:pt x="6994017" y="3865880"/>
                    <a:pt x="6841490" y="4018153"/>
                    <a:pt x="6653276" y="4018153"/>
                  </a:cubicBezTo>
                  <a:lnTo>
                    <a:pt x="340741" y="4018153"/>
                  </a:lnTo>
                  <a:cubicBezTo>
                    <a:pt x="152527" y="4018153"/>
                    <a:pt x="0" y="3865880"/>
                    <a:pt x="0" y="3677920"/>
                  </a:cubicBezTo>
                  <a:close/>
                </a:path>
              </a:pathLst>
            </a:custGeom>
            <a:solidFill>
              <a:srgbClr val="F2F2F2"/>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6" name="Google Shape;176;p27"/>
            <p:cNvSpPr/>
            <p:nvPr/>
          </p:nvSpPr>
          <p:spPr>
            <a:xfrm>
              <a:off x="0" y="0"/>
              <a:ext cx="7006717" cy="4030853"/>
            </a:xfrm>
            <a:custGeom>
              <a:rect b="b" l="l" r="r" t="t"/>
              <a:pathLst>
                <a:path extrusionOk="0" h="4030853" w="7006717">
                  <a:moveTo>
                    <a:pt x="0" y="346583"/>
                  </a:moveTo>
                  <a:cubicBezTo>
                    <a:pt x="0" y="155194"/>
                    <a:pt x="155448" y="0"/>
                    <a:pt x="347091" y="0"/>
                  </a:cubicBezTo>
                  <a:lnTo>
                    <a:pt x="6659626" y="0"/>
                  </a:lnTo>
                  <a:lnTo>
                    <a:pt x="6659626" y="6350"/>
                  </a:lnTo>
                  <a:lnTo>
                    <a:pt x="6659626" y="0"/>
                  </a:lnTo>
                  <a:cubicBezTo>
                    <a:pt x="6851269" y="0"/>
                    <a:pt x="7006717" y="155194"/>
                    <a:pt x="7006717" y="346583"/>
                  </a:cubicBezTo>
                  <a:lnTo>
                    <a:pt x="7000367" y="346583"/>
                  </a:lnTo>
                  <a:lnTo>
                    <a:pt x="7006717" y="346583"/>
                  </a:lnTo>
                  <a:lnTo>
                    <a:pt x="7006717" y="3684270"/>
                  </a:lnTo>
                  <a:lnTo>
                    <a:pt x="7000367" y="3684270"/>
                  </a:lnTo>
                  <a:lnTo>
                    <a:pt x="7006717" y="3684270"/>
                  </a:lnTo>
                  <a:cubicBezTo>
                    <a:pt x="7006717" y="3875659"/>
                    <a:pt x="6851269" y="4030853"/>
                    <a:pt x="6659626" y="4030853"/>
                  </a:cubicBezTo>
                  <a:lnTo>
                    <a:pt x="6659626" y="4024503"/>
                  </a:lnTo>
                  <a:lnTo>
                    <a:pt x="6659626" y="4030853"/>
                  </a:lnTo>
                  <a:lnTo>
                    <a:pt x="347091" y="4030853"/>
                  </a:lnTo>
                  <a:lnTo>
                    <a:pt x="347091" y="4024503"/>
                  </a:lnTo>
                  <a:lnTo>
                    <a:pt x="347091" y="4030853"/>
                  </a:lnTo>
                  <a:cubicBezTo>
                    <a:pt x="155448" y="4030853"/>
                    <a:pt x="0" y="3875659"/>
                    <a:pt x="0" y="3684270"/>
                  </a:cubicBezTo>
                  <a:lnTo>
                    <a:pt x="0" y="346583"/>
                  </a:lnTo>
                  <a:lnTo>
                    <a:pt x="6350" y="346583"/>
                  </a:lnTo>
                  <a:lnTo>
                    <a:pt x="0" y="346583"/>
                  </a:lnTo>
                  <a:moveTo>
                    <a:pt x="12700" y="346583"/>
                  </a:moveTo>
                  <a:lnTo>
                    <a:pt x="12700" y="3684270"/>
                  </a:lnTo>
                  <a:lnTo>
                    <a:pt x="6350" y="3684270"/>
                  </a:lnTo>
                  <a:lnTo>
                    <a:pt x="12700" y="3684270"/>
                  </a:lnTo>
                  <a:cubicBezTo>
                    <a:pt x="12700" y="3868674"/>
                    <a:pt x="162433" y="4018153"/>
                    <a:pt x="347091" y="4018153"/>
                  </a:cubicBezTo>
                  <a:lnTo>
                    <a:pt x="6659626" y="4018153"/>
                  </a:lnTo>
                  <a:cubicBezTo>
                    <a:pt x="6844284" y="4018153"/>
                    <a:pt x="6994017" y="3868674"/>
                    <a:pt x="6994017" y="3684270"/>
                  </a:cubicBezTo>
                  <a:lnTo>
                    <a:pt x="6994017" y="346583"/>
                  </a:lnTo>
                  <a:cubicBezTo>
                    <a:pt x="6993890" y="162179"/>
                    <a:pt x="6844284" y="12700"/>
                    <a:pt x="6659626" y="12700"/>
                  </a:cubicBezTo>
                  <a:lnTo>
                    <a:pt x="347091" y="12700"/>
                  </a:lnTo>
                  <a:lnTo>
                    <a:pt x="347091" y="6350"/>
                  </a:lnTo>
                  <a:lnTo>
                    <a:pt x="347091" y="12700"/>
                  </a:lnTo>
                  <a:cubicBezTo>
                    <a:pt x="162433" y="12700"/>
                    <a:pt x="12700" y="162179"/>
                    <a:pt x="12700" y="346583"/>
                  </a:cubicBezTo>
                  <a:close/>
                </a:path>
              </a:pathLst>
            </a:custGeom>
            <a:solidFill>
              <a:srgbClr val="D8D8D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77" name="Google Shape;177;p27"/>
          <p:cNvSpPr txBox="1"/>
          <p:nvPr/>
        </p:nvSpPr>
        <p:spPr>
          <a:xfrm>
            <a:off x="6171605" y="2323357"/>
            <a:ext cx="1772021" cy="226219"/>
          </a:xfrm>
          <a:prstGeom prst="rect">
            <a:avLst/>
          </a:prstGeom>
          <a:noFill/>
          <a:ln>
            <a:noFill/>
          </a:ln>
        </p:spPr>
        <p:txBody>
          <a:bodyPr anchorCtr="0" anchor="t" bIns="0" lIns="0" spcFirstLastPara="1" rIns="0" wrap="square" tIns="0">
            <a:spAutoFit/>
          </a:bodyPr>
          <a:lstStyle/>
          <a:p>
            <a:pPr indent="0" lvl="0" marL="0" marR="0" rtl="0" algn="l">
              <a:lnSpc>
                <a:spcPct val="124981"/>
              </a:lnSpc>
              <a:spcBef>
                <a:spcPts val="0"/>
              </a:spcBef>
              <a:spcAft>
                <a:spcPts val="0"/>
              </a:spcAft>
              <a:buNone/>
            </a:pPr>
            <a:r>
              <a:rPr b="1" i="0" lang="en" sz="1400" u="none" cap="none" strike="noStrike">
                <a:solidFill>
                  <a:srgbClr val="F44444"/>
                </a:solidFill>
                <a:latin typeface="Arial"/>
                <a:ea typeface="Arial"/>
                <a:cs typeface="Arial"/>
                <a:sym typeface="Arial"/>
              </a:rPr>
              <a:t>Wasted Resource</a:t>
            </a:r>
            <a:endParaRPr sz="700"/>
          </a:p>
        </p:txBody>
      </p:sp>
      <p:sp>
        <p:nvSpPr>
          <p:cNvPr id="178" name="Google Shape;178;p27"/>
          <p:cNvSpPr txBox="1"/>
          <p:nvPr/>
        </p:nvSpPr>
        <p:spPr>
          <a:xfrm>
            <a:off x="6171605" y="2582242"/>
            <a:ext cx="2329682" cy="732829"/>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000000"/>
                </a:solidFill>
                <a:latin typeface="Arimo"/>
                <a:ea typeface="Arimo"/>
                <a:cs typeface="Arimo"/>
                <a:sym typeface="Arimo"/>
              </a:rPr>
              <a:t>60% of this waste is organic and could become valuable compost instead of pollution.</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descr="preencoded.png" id="187" name="Google Shape;187;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88" name="Google Shape;188;p28"/>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id="189" name="Google Shape;189;p28"/>
          <p:cNvSpPr txBox="1"/>
          <p:nvPr/>
        </p:nvSpPr>
        <p:spPr>
          <a:xfrm>
            <a:off x="1009054" y="290960"/>
            <a:ext cx="3714379" cy="371104"/>
          </a:xfrm>
          <a:prstGeom prst="rect">
            <a:avLst/>
          </a:prstGeom>
          <a:noFill/>
          <a:ln>
            <a:noFill/>
          </a:ln>
        </p:spPr>
        <p:txBody>
          <a:bodyPr anchorCtr="0" anchor="t" bIns="0" lIns="0" spcFirstLastPara="1" rIns="0" wrap="square" tIns="0">
            <a:spAutoFit/>
          </a:bodyPr>
          <a:lstStyle/>
          <a:p>
            <a:pPr indent="0" lvl="0" marL="0" marR="0" rtl="0" algn="l">
              <a:lnSpc>
                <a:spcPct val="125714"/>
              </a:lnSpc>
              <a:spcBef>
                <a:spcPts val="0"/>
              </a:spcBef>
              <a:spcAft>
                <a:spcPts val="0"/>
              </a:spcAft>
              <a:buNone/>
            </a:pPr>
            <a:r>
              <a:rPr b="1" i="0" lang="en" sz="2200" u="none" cap="none" strike="noStrike">
                <a:solidFill>
                  <a:srgbClr val="006747"/>
                </a:solidFill>
                <a:latin typeface="Arial"/>
                <a:ea typeface="Arial"/>
                <a:cs typeface="Arial"/>
                <a:sym typeface="Arial"/>
              </a:rPr>
              <a:t>The </a:t>
            </a:r>
            <a:r>
              <a:rPr b="1" i="0" lang="en" sz="2200" u="none" cap="none" strike="noStrike">
                <a:solidFill>
                  <a:srgbClr val="00994C"/>
                </a:solidFill>
                <a:latin typeface="Arial"/>
                <a:ea typeface="Arial"/>
                <a:cs typeface="Arial"/>
                <a:sym typeface="Arial"/>
              </a:rPr>
              <a:t>Unsorted</a:t>
            </a:r>
            <a:r>
              <a:rPr b="1" i="0" lang="en" sz="2200" u="none" cap="none" strike="noStrike">
                <a:solidFill>
                  <a:srgbClr val="006747"/>
                </a:solidFill>
                <a:latin typeface="Arial"/>
                <a:ea typeface="Arial"/>
                <a:cs typeface="Arial"/>
                <a:sym typeface="Arial"/>
              </a:rPr>
              <a:t> Waste Cycle</a:t>
            </a:r>
            <a:endParaRPr sz="700"/>
          </a:p>
        </p:txBody>
      </p:sp>
      <p:sp>
        <p:nvSpPr>
          <p:cNvPr id="190" name="Google Shape;190;p28"/>
          <p:cNvSpPr/>
          <p:nvPr/>
        </p:nvSpPr>
        <p:spPr>
          <a:xfrm>
            <a:off x="4564856" y="887311"/>
            <a:ext cx="14288" cy="3946112"/>
          </a:xfrm>
          <a:custGeom>
            <a:rect b="b" l="l" r="r" t="t"/>
            <a:pathLst>
              <a:path extrusionOk="0" h="10522966" w="38100">
                <a:moveTo>
                  <a:pt x="0" y="19050"/>
                </a:moveTo>
                <a:cubicBezTo>
                  <a:pt x="0" y="8509"/>
                  <a:pt x="8509" y="0"/>
                  <a:pt x="19050" y="0"/>
                </a:cubicBezTo>
                <a:cubicBezTo>
                  <a:pt x="29591" y="0"/>
                  <a:pt x="38100" y="8509"/>
                  <a:pt x="38100" y="19050"/>
                </a:cubicBezTo>
                <a:lnTo>
                  <a:pt x="38100" y="10503916"/>
                </a:lnTo>
                <a:cubicBezTo>
                  <a:pt x="38100" y="10514457"/>
                  <a:pt x="29591" y="10522966"/>
                  <a:pt x="19050" y="10522966"/>
                </a:cubicBezTo>
                <a:cubicBezTo>
                  <a:pt x="8509" y="10522966"/>
                  <a:pt x="0" y="10514457"/>
                  <a:pt x="0" y="10503916"/>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1" name="Google Shape;191;p28"/>
          <p:cNvSpPr/>
          <p:nvPr/>
        </p:nvSpPr>
        <p:spPr>
          <a:xfrm>
            <a:off x="4361036" y="1006898"/>
            <a:ext cx="225266" cy="14288"/>
          </a:xfrm>
          <a:custGeom>
            <a:rect b="b" l="l" r="r" t="t"/>
            <a:pathLst>
              <a:path extrusionOk="0" h="38100" w="600710">
                <a:moveTo>
                  <a:pt x="0" y="19050"/>
                </a:moveTo>
                <a:cubicBezTo>
                  <a:pt x="0" y="8509"/>
                  <a:pt x="8509" y="0"/>
                  <a:pt x="19050" y="0"/>
                </a:cubicBezTo>
                <a:lnTo>
                  <a:pt x="581660" y="0"/>
                </a:lnTo>
                <a:cubicBezTo>
                  <a:pt x="592201" y="0"/>
                  <a:pt x="600710" y="8509"/>
                  <a:pt x="600710" y="19050"/>
                </a:cubicBezTo>
                <a:cubicBezTo>
                  <a:pt x="600710" y="29591"/>
                  <a:pt x="592201" y="38100"/>
                  <a:pt x="581660" y="38100"/>
                </a:cubicBezTo>
                <a:lnTo>
                  <a:pt x="19050" y="38100"/>
                </a:lnTo>
                <a:cubicBezTo>
                  <a:pt x="8509" y="38100"/>
                  <a:pt x="0" y="29591"/>
                  <a:pt x="0" y="1905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2" name="Google Shape;192;p28"/>
          <p:cNvSpPr/>
          <p:nvPr/>
        </p:nvSpPr>
        <p:spPr>
          <a:xfrm>
            <a:off x="4529771" y="971812"/>
            <a:ext cx="84486" cy="84486"/>
          </a:xfrm>
          <a:custGeom>
            <a:rect b="b" l="l" r="r" t="t"/>
            <a:pathLst>
              <a:path extrusionOk="0" h="225298" w="225298">
                <a:moveTo>
                  <a:pt x="0" y="112649"/>
                </a:moveTo>
                <a:cubicBezTo>
                  <a:pt x="0" y="50419"/>
                  <a:pt x="50419" y="0"/>
                  <a:pt x="112649" y="0"/>
                </a:cubicBezTo>
                <a:cubicBezTo>
                  <a:pt x="174879" y="0"/>
                  <a:pt x="225298" y="50419"/>
                  <a:pt x="225298" y="112649"/>
                </a:cubicBezTo>
                <a:cubicBezTo>
                  <a:pt x="225298" y="174879"/>
                  <a:pt x="174879" y="225298"/>
                  <a:pt x="112649" y="225298"/>
                </a:cubicBezTo>
                <a:cubicBezTo>
                  <a:pt x="50419" y="225298"/>
                  <a:pt x="0" y="174752"/>
                  <a:pt x="0" y="112649"/>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3" name="Google Shape;193;p28"/>
          <p:cNvSpPr txBox="1"/>
          <p:nvPr/>
        </p:nvSpPr>
        <p:spPr>
          <a:xfrm>
            <a:off x="2713211" y="921249"/>
            <a:ext cx="1408214" cy="180751"/>
          </a:xfrm>
          <a:prstGeom prst="rect">
            <a:avLst/>
          </a:prstGeom>
          <a:noFill/>
          <a:ln>
            <a:noFill/>
          </a:ln>
        </p:spPr>
        <p:txBody>
          <a:bodyPr anchorCtr="0" anchor="t" bIns="0" lIns="0" spcFirstLastPara="1" rIns="0" wrap="square" tIns="0">
            <a:spAutoFit/>
          </a:bodyPr>
          <a:lstStyle/>
          <a:p>
            <a:pPr indent="0" lvl="0" marL="0" marR="0" rtl="0" algn="r">
              <a:lnSpc>
                <a:spcPct val="125743"/>
              </a:lnSpc>
              <a:spcBef>
                <a:spcPts val="0"/>
              </a:spcBef>
              <a:spcAft>
                <a:spcPts val="0"/>
              </a:spcAft>
              <a:buNone/>
            </a:pPr>
            <a:r>
              <a:rPr b="1" i="0" lang="en" sz="1100" u="none" cap="none" strike="noStrike">
                <a:solidFill>
                  <a:srgbClr val="4B4A4A"/>
                </a:solidFill>
                <a:latin typeface="Arial"/>
                <a:ea typeface="Arial"/>
                <a:cs typeface="Arial"/>
                <a:sym typeface="Arial"/>
              </a:rPr>
              <a:t>Daily Market Waste</a:t>
            </a:r>
            <a:endParaRPr sz="700"/>
          </a:p>
        </p:txBody>
      </p:sp>
      <p:sp>
        <p:nvSpPr>
          <p:cNvPr id="194" name="Google Shape;194;p28"/>
          <p:cNvSpPr txBox="1"/>
          <p:nvPr/>
        </p:nvSpPr>
        <p:spPr>
          <a:xfrm>
            <a:off x="1009054" y="1121940"/>
            <a:ext cx="3112370" cy="227857"/>
          </a:xfrm>
          <a:prstGeom prst="rect">
            <a:avLst/>
          </a:prstGeom>
          <a:noFill/>
          <a:ln>
            <a:noFill/>
          </a:ln>
        </p:spPr>
        <p:txBody>
          <a:bodyPr anchorCtr="0" anchor="t" bIns="0" lIns="0" spcFirstLastPara="1" rIns="0" wrap="square" tIns="0">
            <a:spAutoFit/>
          </a:bodyPr>
          <a:lstStyle/>
          <a:p>
            <a:pPr indent="0" lvl="0" marL="0" marR="0" rtl="0" algn="r">
              <a:lnSpc>
                <a:spcPct val="160685"/>
              </a:lnSpc>
              <a:spcBef>
                <a:spcPts val="0"/>
              </a:spcBef>
              <a:spcAft>
                <a:spcPts val="0"/>
              </a:spcAft>
              <a:buNone/>
            </a:pPr>
            <a:r>
              <a:rPr b="0" i="0" lang="en" sz="900" u="none" cap="none" strike="noStrike">
                <a:solidFill>
                  <a:srgbClr val="4B4A4A"/>
                </a:solidFill>
                <a:latin typeface="Arimo"/>
                <a:ea typeface="Arimo"/>
                <a:cs typeface="Arimo"/>
                <a:sym typeface="Arimo"/>
              </a:rPr>
              <a:t>Unsold produce accumulates</a:t>
            </a:r>
            <a:endParaRPr sz="700"/>
          </a:p>
        </p:txBody>
      </p:sp>
      <p:sp>
        <p:nvSpPr>
          <p:cNvPr id="195" name="Google Shape;195;p28"/>
          <p:cNvSpPr/>
          <p:nvPr/>
        </p:nvSpPr>
        <p:spPr>
          <a:xfrm>
            <a:off x="4557713" y="1682725"/>
            <a:ext cx="225266" cy="14288"/>
          </a:xfrm>
          <a:custGeom>
            <a:rect b="b" l="l" r="r" t="t"/>
            <a:pathLst>
              <a:path extrusionOk="0" h="38100" w="600710">
                <a:moveTo>
                  <a:pt x="0" y="19050"/>
                </a:moveTo>
                <a:cubicBezTo>
                  <a:pt x="0" y="8509"/>
                  <a:pt x="8509" y="0"/>
                  <a:pt x="19050" y="0"/>
                </a:cubicBezTo>
                <a:lnTo>
                  <a:pt x="581660" y="0"/>
                </a:lnTo>
                <a:cubicBezTo>
                  <a:pt x="592201" y="0"/>
                  <a:pt x="600710" y="8509"/>
                  <a:pt x="600710" y="19050"/>
                </a:cubicBezTo>
                <a:cubicBezTo>
                  <a:pt x="600710" y="29591"/>
                  <a:pt x="592201" y="38100"/>
                  <a:pt x="581660" y="38100"/>
                </a:cubicBezTo>
                <a:lnTo>
                  <a:pt x="19050" y="38100"/>
                </a:lnTo>
                <a:cubicBezTo>
                  <a:pt x="8509" y="38100"/>
                  <a:pt x="0" y="29591"/>
                  <a:pt x="0" y="1905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6" name="Google Shape;196;p28"/>
          <p:cNvSpPr/>
          <p:nvPr/>
        </p:nvSpPr>
        <p:spPr>
          <a:xfrm>
            <a:off x="4529771" y="1647640"/>
            <a:ext cx="84486" cy="84486"/>
          </a:xfrm>
          <a:custGeom>
            <a:rect b="b" l="l" r="r" t="t"/>
            <a:pathLst>
              <a:path extrusionOk="0" h="225298" w="225298">
                <a:moveTo>
                  <a:pt x="0" y="112649"/>
                </a:moveTo>
                <a:cubicBezTo>
                  <a:pt x="0" y="50419"/>
                  <a:pt x="50419" y="0"/>
                  <a:pt x="112649" y="0"/>
                </a:cubicBezTo>
                <a:cubicBezTo>
                  <a:pt x="174879" y="0"/>
                  <a:pt x="225298" y="50419"/>
                  <a:pt x="225298" y="112649"/>
                </a:cubicBezTo>
                <a:cubicBezTo>
                  <a:pt x="225298" y="174879"/>
                  <a:pt x="174879" y="225298"/>
                  <a:pt x="112649" y="225298"/>
                </a:cubicBezTo>
                <a:cubicBezTo>
                  <a:pt x="50419" y="225298"/>
                  <a:pt x="0" y="174752"/>
                  <a:pt x="0" y="112649"/>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7" name="Google Shape;197;p28"/>
          <p:cNvSpPr txBox="1"/>
          <p:nvPr/>
        </p:nvSpPr>
        <p:spPr>
          <a:xfrm>
            <a:off x="5022576" y="1597076"/>
            <a:ext cx="1408214" cy="180751"/>
          </a:xfrm>
          <a:prstGeom prst="rect">
            <a:avLst/>
          </a:prstGeom>
          <a:noFill/>
          <a:ln>
            <a:noFill/>
          </a:ln>
        </p:spPr>
        <p:txBody>
          <a:bodyPr anchorCtr="0" anchor="t" bIns="0" lIns="0" spcFirstLastPara="1" rIns="0" wrap="square" tIns="0">
            <a:spAutoFit/>
          </a:bodyPr>
          <a:lstStyle/>
          <a:p>
            <a:pPr indent="0" lvl="0" marL="0" marR="0" rtl="0" algn="l">
              <a:lnSpc>
                <a:spcPct val="125743"/>
              </a:lnSpc>
              <a:spcBef>
                <a:spcPts val="0"/>
              </a:spcBef>
              <a:spcAft>
                <a:spcPts val="0"/>
              </a:spcAft>
              <a:buNone/>
            </a:pPr>
            <a:r>
              <a:rPr b="1" i="0" lang="en" sz="1100" u="none" cap="none" strike="noStrike">
                <a:solidFill>
                  <a:srgbClr val="4B4A4A"/>
                </a:solidFill>
                <a:latin typeface="Arial"/>
                <a:ea typeface="Arial"/>
                <a:cs typeface="Arial"/>
                <a:sym typeface="Arial"/>
              </a:rPr>
              <a:t>Dumping</a:t>
            </a:r>
            <a:endParaRPr sz="700"/>
          </a:p>
        </p:txBody>
      </p:sp>
      <p:sp>
        <p:nvSpPr>
          <p:cNvPr id="198" name="Google Shape;198;p28"/>
          <p:cNvSpPr txBox="1"/>
          <p:nvPr/>
        </p:nvSpPr>
        <p:spPr>
          <a:xfrm>
            <a:off x="5022575" y="1797768"/>
            <a:ext cx="3112370" cy="227857"/>
          </a:xfrm>
          <a:prstGeom prst="rect">
            <a:avLst/>
          </a:prstGeom>
          <a:noFill/>
          <a:ln>
            <a:noFill/>
          </a:ln>
        </p:spPr>
        <p:txBody>
          <a:bodyPr anchorCtr="0" anchor="t" bIns="0" lIns="0" spcFirstLastPara="1" rIns="0" wrap="square" tIns="0">
            <a:spAutoFit/>
          </a:bodyPr>
          <a:lstStyle/>
          <a:p>
            <a:pPr indent="0" lvl="0" marL="0" marR="0" rtl="0" algn="l">
              <a:lnSpc>
                <a:spcPct val="160685"/>
              </a:lnSpc>
              <a:spcBef>
                <a:spcPts val="0"/>
              </a:spcBef>
              <a:spcAft>
                <a:spcPts val="0"/>
              </a:spcAft>
              <a:buNone/>
            </a:pPr>
            <a:r>
              <a:rPr b="0" i="0" lang="en" sz="900" u="none" cap="none" strike="noStrike">
                <a:solidFill>
                  <a:srgbClr val="4B4A4A"/>
                </a:solidFill>
                <a:latin typeface="Arimo"/>
                <a:ea typeface="Arimo"/>
                <a:cs typeface="Arimo"/>
                <a:sym typeface="Arimo"/>
              </a:rPr>
              <a:t>Waste disposed in landfills</a:t>
            </a:r>
            <a:endParaRPr sz="700"/>
          </a:p>
        </p:txBody>
      </p:sp>
      <p:sp>
        <p:nvSpPr>
          <p:cNvPr id="199" name="Google Shape;199;p28"/>
          <p:cNvSpPr/>
          <p:nvPr/>
        </p:nvSpPr>
        <p:spPr>
          <a:xfrm>
            <a:off x="4361036" y="2265312"/>
            <a:ext cx="225266" cy="14288"/>
          </a:xfrm>
          <a:custGeom>
            <a:rect b="b" l="l" r="r" t="t"/>
            <a:pathLst>
              <a:path extrusionOk="0" h="38100" w="600710">
                <a:moveTo>
                  <a:pt x="0" y="19050"/>
                </a:moveTo>
                <a:cubicBezTo>
                  <a:pt x="0" y="8509"/>
                  <a:pt x="8509" y="0"/>
                  <a:pt x="19050" y="0"/>
                </a:cubicBezTo>
                <a:lnTo>
                  <a:pt x="581660" y="0"/>
                </a:lnTo>
                <a:cubicBezTo>
                  <a:pt x="592201" y="0"/>
                  <a:pt x="600710" y="8509"/>
                  <a:pt x="600710" y="19050"/>
                </a:cubicBezTo>
                <a:cubicBezTo>
                  <a:pt x="600710" y="29591"/>
                  <a:pt x="592201" y="38100"/>
                  <a:pt x="581660" y="38100"/>
                </a:cubicBezTo>
                <a:lnTo>
                  <a:pt x="19050" y="38100"/>
                </a:lnTo>
                <a:cubicBezTo>
                  <a:pt x="8509" y="38100"/>
                  <a:pt x="0" y="29591"/>
                  <a:pt x="0" y="1905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0" name="Google Shape;200;p28"/>
          <p:cNvSpPr/>
          <p:nvPr/>
        </p:nvSpPr>
        <p:spPr>
          <a:xfrm>
            <a:off x="4529771" y="2230227"/>
            <a:ext cx="84486" cy="84486"/>
          </a:xfrm>
          <a:custGeom>
            <a:rect b="b" l="l" r="r" t="t"/>
            <a:pathLst>
              <a:path extrusionOk="0" h="225298" w="225298">
                <a:moveTo>
                  <a:pt x="0" y="112649"/>
                </a:moveTo>
                <a:cubicBezTo>
                  <a:pt x="0" y="50419"/>
                  <a:pt x="50419" y="0"/>
                  <a:pt x="112649" y="0"/>
                </a:cubicBezTo>
                <a:cubicBezTo>
                  <a:pt x="174879" y="0"/>
                  <a:pt x="225298" y="50419"/>
                  <a:pt x="225298" y="112649"/>
                </a:cubicBezTo>
                <a:cubicBezTo>
                  <a:pt x="225298" y="174879"/>
                  <a:pt x="174879" y="225298"/>
                  <a:pt x="112649" y="225298"/>
                </a:cubicBezTo>
                <a:cubicBezTo>
                  <a:pt x="50419" y="225298"/>
                  <a:pt x="0" y="174752"/>
                  <a:pt x="0" y="112649"/>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1" name="Google Shape;201;p28"/>
          <p:cNvSpPr txBox="1"/>
          <p:nvPr/>
        </p:nvSpPr>
        <p:spPr>
          <a:xfrm>
            <a:off x="2713211" y="2179663"/>
            <a:ext cx="1408214" cy="180751"/>
          </a:xfrm>
          <a:prstGeom prst="rect">
            <a:avLst/>
          </a:prstGeom>
          <a:noFill/>
          <a:ln>
            <a:noFill/>
          </a:ln>
        </p:spPr>
        <p:txBody>
          <a:bodyPr anchorCtr="0" anchor="t" bIns="0" lIns="0" spcFirstLastPara="1" rIns="0" wrap="square" tIns="0">
            <a:spAutoFit/>
          </a:bodyPr>
          <a:lstStyle/>
          <a:p>
            <a:pPr indent="0" lvl="0" marL="0" marR="0" rtl="0" algn="r">
              <a:lnSpc>
                <a:spcPct val="125743"/>
              </a:lnSpc>
              <a:spcBef>
                <a:spcPts val="0"/>
              </a:spcBef>
              <a:spcAft>
                <a:spcPts val="0"/>
              </a:spcAft>
              <a:buNone/>
            </a:pPr>
            <a:r>
              <a:rPr b="1" i="0" lang="en" sz="1100" u="none" cap="none" strike="noStrike">
                <a:solidFill>
                  <a:srgbClr val="4B4A4A"/>
                </a:solidFill>
                <a:latin typeface="Arial"/>
                <a:ea typeface="Arial"/>
                <a:cs typeface="Arial"/>
                <a:sym typeface="Arial"/>
              </a:rPr>
              <a:t>Pollution</a:t>
            </a:r>
            <a:endParaRPr sz="700"/>
          </a:p>
        </p:txBody>
      </p:sp>
      <p:sp>
        <p:nvSpPr>
          <p:cNvPr id="202" name="Google Shape;202;p28"/>
          <p:cNvSpPr txBox="1"/>
          <p:nvPr/>
        </p:nvSpPr>
        <p:spPr>
          <a:xfrm>
            <a:off x="1009054" y="2380355"/>
            <a:ext cx="3112370" cy="227857"/>
          </a:xfrm>
          <a:prstGeom prst="rect">
            <a:avLst/>
          </a:prstGeom>
          <a:noFill/>
          <a:ln>
            <a:noFill/>
          </a:ln>
        </p:spPr>
        <p:txBody>
          <a:bodyPr anchorCtr="0" anchor="t" bIns="0" lIns="0" spcFirstLastPara="1" rIns="0" wrap="square" tIns="0">
            <a:spAutoFit/>
          </a:bodyPr>
          <a:lstStyle/>
          <a:p>
            <a:pPr indent="0" lvl="0" marL="0" marR="0" rtl="0" algn="r">
              <a:lnSpc>
                <a:spcPct val="160685"/>
              </a:lnSpc>
              <a:spcBef>
                <a:spcPts val="0"/>
              </a:spcBef>
              <a:spcAft>
                <a:spcPts val="0"/>
              </a:spcAft>
              <a:buNone/>
            </a:pPr>
            <a:r>
              <a:rPr b="0" i="0" lang="en" sz="900" u="none" cap="none" strike="noStrike">
                <a:solidFill>
                  <a:srgbClr val="4B4A4A"/>
                </a:solidFill>
                <a:latin typeface="Arimo"/>
                <a:ea typeface="Arimo"/>
                <a:cs typeface="Arimo"/>
                <a:sym typeface="Arimo"/>
              </a:rPr>
              <a:t>Environmental contamination spreads</a:t>
            </a:r>
            <a:endParaRPr sz="700"/>
          </a:p>
        </p:txBody>
      </p:sp>
      <p:sp>
        <p:nvSpPr>
          <p:cNvPr id="203" name="Google Shape;203;p28"/>
          <p:cNvSpPr/>
          <p:nvPr/>
        </p:nvSpPr>
        <p:spPr>
          <a:xfrm>
            <a:off x="4557713" y="2847899"/>
            <a:ext cx="225266" cy="14288"/>
          </a:xfrm>
          <a:custGeom>
            <a:rect b="b" l="l" r="r" t="t"/>
            <a:pathLst>
              <a:path extrusionOk="0" h="38100" w="600710">
                <a:moveTo>
                  <a:pt x="0" y="19050"/>
                </a:moveTo>
                <a:cubicBezTo>
                  <a:pt x="0" y="8509"/>
                  <a:pt x="8509" y="0"/>
                  <a:pt x="19050" y="0"/>
                </a:cubicBezTo>
                <a:lnTo>
                  <a:pt x="581660" y="0"/>
                </a:lnTo>
                <a:cubicBezTo>
                  <a:pt x="592201" y="0"/>
                  <a:pt x="600710" y="8509"/>
                  <a:pt x="600710" y="19050"/>
                </a:cubicBezTo>
                <a:cubicBezTo>
                  <a:pt x="600710" y="29591"/>
                  <a:pt x="592201" y="38100"/>
                  <a:pt x="581660" y="38100"/>
                </a:cubicBezTo>
                <a:lnTo>
                  <a:pt x="19050" y="38100"/>
                </a:lnTo>
                <a:cubicBezTo>
                  <a:pt x="8509" y="38100"/>
                  <a:pt x="0" y="29591"/>
                  <a:pt x="0" y="1905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4" name="Google Shape;204;p28"/>
          <p:cNvSpPr/>
          <p:nvPr/>
        </p:nvSpPr>
        <p:spPr>
          <a:xfrm>
            <a:off x="4529771" y="2812814"/>
            <a:ext cx="84486" cy="84486"/>
          </a:xfrm>
          <a:custGeom>
            <a:rect b="b" l="l" r="r" t="t"/>
            <a:pathLst>
              <a:path extrusionOk="0" h="225298" w="225298">
                <a:moveTo>
                  <a:pt x="0" y="112649"/>
                </a:moveTo>
                <a:cubicBezTo>
                  <a:pt x="0" y="50419"/>
                  <a:pt x="50419" y="0"/>
                  <a:pt x="112649" y="0"/>
                </a:cubicBezTo>
                <a:cubicBezTo>
                  <a:pt x="174879" y="0"/>
                  <a:pt x="225298" y="50419"/>
                  <a:pt x="225298" y="112649"/>
                </a:cubicBezTo>
                <a:cubicBezTo>
                  <a:pt x="225298" y="174879"/>
                  <a:pt x="174879" y="225298"/>
                  <a:pt x="112649" y="225298"/>
                </a:cubicBezTo>
                <a:cubicBezTo>
                  <a:pt x="50419" y="225298"/>
                  <a:pt x="0" y="174752"/>
                  <a:pt x="0" y="112649"/>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5" name="Google Shape;205;p28"/>
          <p:cNvSpPr txBox="1"/>
          <p:nvPr/>
        </p:nvSpPr>
        <p:spPr>
          <a:xfrm>
            <a:off x="5022576" y="2762250"/>
            <a:ext cx="1408214" cy="180751"/>
          </a:xfrm>
          <a:prstGeom prst="rect">
            <a:avLst/>
          </a:prstGeom>
          <a:noFill/>
          <a:ln>
            <a:noFill/>
          </a:ln>
        </p:spPr>
        <p:txBody>
          <a:bodyPr anchorCtr="0" anchor="t" bIns="0" lIns="0" spcFirstLastPara="1" rIns="0" wrap="square" tIns="0">
            <a:spAutoFit/>
          </a:bodyPr>
          <a:lstStyle/>
          <a:p>
            <a:pPr indent="0" lvl="0" marL="0" marR="0" rtl="0" algn="l">
              <a:lnSpc>
                <a:spcPct val="125743"/>
              </a:lnSpc>
              <a:spcBef>
                <a:spcPts val="0"/>
              </a:spcBef>
              <a:spcAft>
                <a:spcPts val="0"/>
              </a:spcAft>
              <a:buNone/>
            </a:pPr>
            <a:r>
              <a:rPr b="1" i="0" lang="en" sz="1100" u="none" cap="none" strike="noStrike">
                <a:solidFill>
                  <a:srgbClr val="4B4A4A"/>
                </a:solidFill>
                <a:latin typeface="Arial"/>
                <a:ea typeface="Arial"/>
                <a:cs typeface="Arial"/>
                <a:sym typeface="Arial"/>
              </a:rPr>
              <a:t>Methane Emissions</a:t>
            </a:r>
            <a:endParaRPr sz="700"/>
          </a:p>
        </p:txBody>
      </p:sp>
      <p:sp>
        <p:nvSpPr>
          <p:cNvPr id="206" name="Google Shape;206;p28"/>
          <p:cNvSpPr txBox="1"/>
          <p:nvPr/>
        </p:nvSpPr>
        <p:spPr>
          <a:xfrm>
            <a:off x="5022575" y="2962947"/>
            <a:ext cx="3112370" cy="227857"/>
          </a:xfrm>
          <a:prstGeom prst="rect">
            <a:avLst/>
          </a:prstGeom>
          <a:noFill/>
          <a:ln>
            <a:noFill/>
          </a:ln>
        </p:spPr>
        <p:txBody>
          <a:bodyPr anchorCtr="0" anchor="t" bIns="0" lIns="0" spcFirstLastPara="1" rIns="0" wrap="square" tIns="0">
            <a:spAutoFit/>
          </a:bodyPr>
          <a:lstStyle/>
          <a:p>
            <a:pPr indent="0" lvl="0" marL="0" marR="0" rtl="0" algn="l">
              <a:lnSpc>
                <a:spcPct val="160685"/>
              </a:lnSpc>
              <a:spcBef>
                <a:spcPts val="0"/>
              </a:spcBef>
              <a:spcAft>
                <a:spcPts val="0"/>
              </a:spcAft>
              <a:buNone/>
            </a:pPr>
            <a:r>
              <a:rPr b="0" i="0" lang="en" sz="900" u="none" cap="none" strike="noStrike">
                <a:solidFill>
                  <a:srgbClr val="4B4A4A"/>
                </a:solidFill>
                <a:latin typeface="Arimo"/>
                <a:ea typeface="Arimo"/>
                <a:cs typeface="Arimo"/>
                <a:sym typeface="Arimo"/>
              </a:rPr>
              <a:t>Greenhouse gases released</a:t>
            </a:r>
            <a:endParaRPr sz="700"/>
          </a:p>
        </p:txBody>
      </p:sp>
      <p:sp>
        <p:nvSpPr>
          <p:cNvPr id="207" name="Google Shape;207;p28"/>
          <p:cNvSpPr/>
          <p:nvPr/>
        </p:nvSpPr>
        <p:spPr>
          <a:xfrm>
            <a:off x="4361036" y="3430486"/>
            <a:ext cx="225266" cy="14288"/>
          </a:xfrm>
          <a:custGeom>
            <a:rect b="b" l="l" r="r" t="t"/>
            <a:pathLst>
              <a:path extrusionOk="0" h="38100" w="600710">
                <a:moveTo>
                  <a:pt x="0" y="19050"/>
                </a:moveTo>
                <a:cubicBezTo>
                  <a:pt x="0" y="8509"/>
                  <a:pt x="8509" y="0"/>
                  <a:pt x="19050" y="0"/>
                </a:cubicBezTo>
                <a:lnTo>
                  <a:pt x="581660" y="0"/>
                </a:lnTo>
                <a:cubicBezTo>
                  <a:pt x="592201" y="0"/>
                  <a:pt x="600710" y="8509"/>
                  <a:pt x="600710" y="19050"/>
                </a:cubicBezTo>
                <a:cubicBezTo>
                  <a:pt x="600710" y="29591"/>
                  <a:pt x="592201" y="38100"/>
                  <a:pt x="581660" y="38100"/>
                </a:cubicBezTo>
                <a:lnTo>
                  <a:pt x="19050" y="38100"/>
                </a:lnTo>
                <a:cubicBezTo>
                  <a:pt x="8509" y="38100"/>
                  <a:pt x="0" y="29591"/>
                  <a:pt x="0" y="1905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8" name="Google Shape;208;p28"/>
          <p:cNvSpPr/>
          <p:nvPr/>
        </p:nvSpPr>
        <p:spPr>
          <a:xfrm>
            <a:off x="4529771" y="3395400"/>
            <a:ext cx="84486" cy="84486"/>
          </a:xfrm>
          <a:custGeom>
            <a:rect b="b" l="l" r="r" t="t"/>
            <a:pathLst>
              <a:path extrusionOk="0" h="225298" w="225298">
                <a:moveTo>
                  <a:pt x="0" y="112649"/>
                </a:moveTo>
                <a:cubicBezTo>
                  <a:pt x="0" y="50419"/>
                  <a:pt x="50419" y="0"/>
                  <a:pt x="112649" y="0"/>
                </a:cubicBezTo>
                <a:cubicBezTo>
                  <a:pt x="174879" y="0"/>
                  <a:pt x="225298" y="50419"/>
                  <a:pt x="225298" y="112649"/>
                </a:cubicBezTo>
                <a:cubicBezTo>
                  <a:pt x="225298" y="174879"/>
                  <a:pt x="174879" y="225298"/>
                  <a:pt x="112649" y="225298"/>
                </a:cubicBezTo>
                <a:cubicBezTo>
                  <a:pt x="50419" y="225298"/>
                  <a:pt x="0" y="174752"/>
                  <a:pt x="0" y="112649"/>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28"/>
          <p:cNvSpPr txBox="1"/>
          <p:nvPr/>
        </p:nvSpPr>
        <p:spPr>
          <a:xfrm>
            <a:off x="2713211" y="3344837"/>
            <a:ext cx="1408214" cy="180751"/>
          </a:xfrm>
          <a:prstGeom prst="rect">
            <a:avLst/>
          </a:prstGeom>
          <a:noFill/>
          <a:ln>
            <a:noFill/>
          </a:ln>
        </p:spPr>
        <p:txBody>
          <a:bodyPr anchorCtr="0" anchor="t" bIns="0" lIns="0" spcFirstLastPara="1" rIns="0" wrap="square" tIns="0">
            <a:spAutoFit/>
          </a:bodyPr>
          <a:lstStyle/>
          <a:p>
            <a:pPr indent="0" lvl="0" marL="0" marR="0" rtl="0" algn="r">
              <a:lnSpc>
                <a:spcPct val="125743"/>
              </a:lnSpc>
              <a:spcBef>
                <a:spcPts val="0"/>
              </a:spcBef>
              <a:spcAft>
                <a:spcPts val="0"/>
              </a:spcAft>
              <a:buNone/>
            </a:pPr>
            <a:r>
              <a:rPr b="1" i="0" lang="en" sz="1100" u="none" cap="none" strike="noStrike">
                <a:solidFill>
                  <a:srgbClr val="4B4A4A"/>
                </a:solidFill>
                <a:latin typeface="Arial"/>
                <a:ea typeface="Arial"/>
                <a:cs typeface="Arial"/>
                <a:sym typeface="Arial"/>
              </a:rPr>
              <a:t>Soil Degradation</a:t>
            </a:r>
            <a:endParaRPr sz="700"/>
          </a:p>
        </p:txBody>
      </p:sp>
      <p:sp>
        <p:nvSpPr>
          <p:cNvPr id="210" name="Google Shape;210;p28"/>
          <p:cNvSpPr txBox="1"/>
          <p:nvPr/>
        </p:nvSpPr>
        <p:spPr>
          <a:xfrm>
            <a:off x="1009054" y="3545534"/>
            <a:ext cx="3112370" cy="227857"/>
          </a:xfrm>
          <a:prstGeom prst="rect">
            <a:avLst/>
          </a:prstGeom>
          <a:noFill/>
          <a:ln>
            <a:noFill/>
          </a:ln>
        </p:spPr>
        <p:txBody>
          <a:bodyPr anchorCtr="0" anchor="t" bIns="0" lIns="0" spcFirstLastPara="1" rIns="0" wrap="square" tIns="0">
            <a:spAutoFit/>
          </a:bodyPr>
          <a:lstStyle/>
          <a:p>
            <a:pPr indent="0" lvl="0" marL="0" marR="0" rtl="0" algn="r">
              <a:lnSpc>
                <a:spcPct val="160685"/>
              </a:lnSpc>
              <a:spcBef>
                <a:spcPts val="0"/>
              </a:spcBef>
              <a:spcAft>
                <a:spcPts val="0"/>
              </a:spcAft>
              <a:buNone/>
            </a:pPr>
            <a:r>
              <a:rPr b="0" i="0" lang="en" sz="900" u="none" cap="none" strike="noStrike">
                <a:solidFill>
                  <a:srgbClr val="4B4A4A"/>
                </a:solidFill>
                <a:latin typeface="Arimo"/>
                <a:ea typeface="Arimo"/>
                <a:cs typeface="Arimo"/>
                <a:sym typeface="Arimo"/>
              </a:rPr>
              <a:t>Land quality declines</a:t>
            </a:r>
            <a:endParaRPr sz="700"/>
          </a:p>
        </p:txBody>
      </p:sp>
      <p:sp>
        <p:nvSpPr>
          <p:cNvPr id="211" name="Google Shape;211;p28"/>
          <p:cNvSpPr/>
          <p:nvPr/>
        </p:nvSpPr>
        <p:spPr>
          <a:xfrm>
            <a:off x="4557713" y="4013078"/>
            <a:ext cx="225266" cy="14288"/>
          </a:xfrm>
          <a:custGeom>
            <a:rect b="b" l="l" r="r" t="t"/>
            <a:pathLst>
              <a:path extrusionOk="0" h="38100" w="600710">
                <a:moveTo>
                  <a:pt x="0" y="19050"/>
                </a:moveTo>
                <a:cubicBezTo>
                  <a:pt x="0" y="8509"/>
                  <a:pt x="8509" y="0"/>
                  <a:pt x="19050" y="0"/>
                </a:cubicBezTo>
                <a:lnTo>
                  <a:pt x="581660" y="0"/>
                </a:lnTo>
                <a:cubicBezTo>
                  <a:pt x="592201" y="0"/>
                  <a:pt x="600710" y="8509"/>
                  <a:pt x="600710" y="19050"/>
                </a:cubicBezTo>
                <a:cubicBezTo>
                  <a:pt x="600710" y="29591"/>
                  <a:pt x="592201" y="38100"/>
                  <a:pt x="581660" y="38100"/>
                </a:cubicBezTo>
                <a:lnTo>
                  <a:pt x="19050" y="38100"/>
                </a:lnTo>
                <a:cubicBezTo>
                  <a:pt x="8509" y="38100"/>
                  <a:pt x="0" y="29591"/>
                  <a:pt x="0" y="1905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2" name="Google Shape;212;p28"/>
          <p:cNvSpPr/>
          <p:nvPr/>
        </p:nvSpPr>
        <p:spPr>
          <a:xfrm>
            <a:off x="4529771" y="3977988"/>
            <a:ext cx="84486" cy="84486"/>
          </a:xfrm>
          <a:custGeom>
            <a:rect b="b" l="l" r="r" t="t"/>
            <a:pathLst>
              <a:path extrusionOk="0" h="225298" w="225298">
                <a:moveTo>
                  <a:pt x="0" y="112649"/>
                </a:moveTo>
                <a:cubicBezTo>
                  <a:pt x="0" y="50419"/>
                  <a:pt x="50419" y="0"/>
                  <a:pt x="112649" y="0"/>
                </a:cubicBezTo>
                <a:cubicBezTo>
                  <a:pt x="174879" y="0"/>
                  <a:pt x="225298" y="50419"/>
                  <a:pt x="225298" y="112649"/>
                </a:cubicBezTo>
                <a:cubicBezTo>
                  <a:pt x="225298" y="174879"/>
                  <a:pt x="174879" y="225298"/>
                  <a:pt x="112649" y="225298"/>
                </a:cubicBezTo>
                <a:cubicBezTo>
                  <a:pt x="50419" y="225298"/>
                  <a:pt x="0" y="174752"/>
                  <a:pt x="0" y="112649"/>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3" name="Google Shape;213;p28"/>
          <p:cNvSpPr txBox="1"/>
          <p:nvPr/>
        </p:nvSpPr>
        <p:spPr>
          <a:xfrm>
            <a:off x="5022575" y="3927424"/>
            <a:ext cx="1606601" cy="180751"/>
          </a:xfrm>
          <a:prstGeom prst="rect">
            <a:avLst/>
          </a:prstGeom>
          <a:noFill/>
          <a:ln>
            <a:noFill/>
          </a:ln>
        </p:spPr>
        <p:txBody>
          <a:bodyPr anchorCtr="0" anchor="t" bIns="0" lIns="0" spcFirstLastPara="1" rIns="0" wrap="square" tIns="0">
            <a:spAutoFit/>
          </a:bodyPr>
          <a:lstStyle/>
          <a:p>
            <a:pPr indent="0" lvl="0" marL="0" marR="0" rtl="0" algn="l">
              <a:lnSpc>
                <a:spcPct val="125743"/>
              </a:lnSpc>
              <a:spcBef>
                <a:spcPts val="0"/>
              </a:spcBef>
              <a:spcAft>
                <a:spcPts val="0"/>
              </a:spcAft>
              <a:buNone/>
            </a:pPr>
            <a:r>
              <a:rPr b="1" i="0" lang="en" sz="1100" u="none" cap="none" strike="noStrike">
                <a:solidFill>
                  <a:srgbClr val="4B4A4A"/>
                </a:solidFill>
                <a:latin typeface="Arial"/>
                <a:ea typeface="Arial"/>
                <a:cs typeface="Arial"/>
                <a:sym typeface="Arial"/>
              </a:rPr>
              <a:t>Chemical Dependency</a:t>
            </a:r>
            <a:endParaRPr sz="700"/>
          </a:p>
        </p:txBody>
      </p:sp>
      <p:sp>
        <p:nvSpPr>
          <p:cNvPr id="214" name="Google Shape;214;p28"/>
          <p:cNvSpPr txBox="1"/>
          <p:nvPr/>
        </p:nvSpPr>
        <p:spPr>
          <a:xfrm>
            <a:off x="5022575" y="4128121"/>
            <a:ext cx="3112370" cy="227857"/>
          </a:xfrm>
          <a:prstGeom prst="rect">
            <a:avLst/>
          </a:prstGeom>
          <a:noFill/>
          <a:ln>
            <a:noFill/>
          </a:ln>
        </p:spPr>
        <p:txBody>
          <a:bodyPr anchorCtr="0" anchor="t" bIns="0" lIns="0" spcFirstLastPara="1" rIns="0" wrap="square" tIns="0">
            <a:spAutoFit/>
          </a:bodyPr>
          <a:lstStyle/>
          <a:p>
            <a:pPr indent="0" lvl="0" marL="0" marR="0" rtl="0" algn="l">
              <a:lnSpc>
                <a:spcPct val="160685"/>
              </a:lnSpc>
              <a:spcBef>
                <a:spcPts val="0"/>
              </a:spcBef>
              <a:spcAft>
                <a:spcPts val="0"/>
              </a:spcAft>
              <a:buNone/>
            </a:pPr>
            <a:r>
              <a:rPr b="0" i="0" lang="en" sz="900" u="none" cap="none" strike="noStrike">
                <a:solidFill>
                  <a:srgbClr val="4B4A4A"/>
                </a:solidFill>
                <a:latin typeface="Arimo"/>
                <a:ea typeface="Arimo"/>
                <a:cs typeface="Arimo"/>
                <a:sym typeface="Arimo"/>
              </a:rPr>
              <a:t>Farmers resort to expensive fertilizers</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descr="preencoded.png" id="223" name="Google Shape;223;p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24" name="Google Shape;224;p29"/>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id="225" name="Google Shape;225;p29"/>
          <p:cNvSpPr txBox="1"/>
          <p:nvPr/>
        </p:nvSpPr>
        <p:spPr>
          <a:xfrm>
            <a:off x="496119" y="987176"/>
            <a:ext cx="3544119" cy="457276"/>
          </a:xfrm>
          <a:prstGeom prst="rect">
            <a:avLst/>
          </a:prstGeom>
          <a:noFill/>
          <a:ln>
            <a:noFill/>
          </a:ln>
        </p:spPr>
        <p:txBody>
          <a:bodyPr anchorCtr="0" anchor="t" bIns="0" lIns="0" spcFirstLastPara="1" rIns="0" wrap="square" tIns="0">
            <a:spAutoFit/>
          </a:bodyPr>
          <a:lstStyle/>
          <a:p>
            <a:pPr indent="0" lvl="0" marL="0" marR="0" rtl="0" algn="l">
              <a:lnSpc>
                <a:spcPct val="124721"/>
              </a:lnSpc>
              <a:spcBef>
                <a:spcPts val="0"/>
              </a:spcBef>
              <a:spcAft>
                <a:spcPts val="0"/>
              </a:spcAft>
              <a:buNone/>
            </a:pPr>
            <a:r>
              <a:rPr b="1" i="0" lang="en" sz="2800" u="none" cap="none" strike="noStrike">
                <a:solidFill>
                  <a:srgbClr val="006747"/>
                </a:solidFill>
                <a:latin typeface="Arial"/>
                <a:ea typeface="Arial"/>
                <a:cs typeface="Arial"/>
                <a:sym typeface="Arial"/>
              </a:rPr>
              <a:t>Our Solution</a:t>
            </a:r>
            <a:endParaRPr sz="700"/>
          </a:p>
        </p:txBody>
      </p:sp>
      <p:sp>
        <p:nvSpPr>
          <p:cNvPr id="226" name="Google Shape;226;p29"/>
          <p:cNvSpPr txBox="1"/>
          <p:nvPr/>
        </p:nvSpPr>
        <p:spPr>
          <a:xfrm>
            <a:off x="496119" y="1491630"/>
            <a:ext cx="4593508" cy="363884"/>
          </a:xfrm>
          <a:prstGeom prst="rect">
            <a:avLst/>
          </a:prstGeom>
          <a:noFill/>
          <a:ln>
            <a:noFill/>
          </a:ln>
        </p:spPr>
        <p:txBody>
          <a:bodyPr anchorCtr="0" anchor="t" bIns="0" lIns="0" spcFirstLastPara="1" rIns="0" wrap="square" tIns="0">
            <a:spAutoFit/>
          </a:bodyPr>
          <a:lstStyle/>
          <a:p>
            <a:pPr indent="0" lvl="0" marL="0" marR="0" rtl="0" algn="l">
              <a:lnSpc>
                <a:spcPct val="125354"/>
              </a:lnSpc>
              <a:spcBef>
                <a:spcPts val="0"/>
              </a:spcBef>
              <a:spcAft>
                <a:spcPts val="0"/>
              </a:spcAft>
              <a:buNone/>
            </a:pPr>
            <a:r>
              <a:rPr b="1" i="0" lang="en" sz="2200" u="none" cap="none" strike="noStrike">
                <a:solidFill>
                  <a:srgbClr val="006747"/>
                </a:solidFill>
                <a:latin typeface="Arial"/>
                <a:ea typeface="Arial"/>
                <a:cs typeface="Arial"/>
                <a:sym typeface="Arial"/>
              </a:rPr>
              <a:t>From Waste to Wealth in 3 Steps</a:t>
            </a:r>
            <a:endParaRPr sz="700"/>
          </a:p>
        </p:txBody>
      </p:sp>
      <p:grpSp>
        <p:nvGrpSpPr>
          <p:cNvPr id="227" name="Google Shape;227;p29"/>
          <p:cNvGrpSpPr/>
          <p:nvPr/>
        </p:nvGrpSpPr>
        <p:grpSpPr>
          <a:xfrm>
            <a:off x="493738" y="2065735"/>
            <a:ext cx="2627471" cy="2078593"/>
            <a:chOff x="0" y="0"/>
            <a:chExt cx="7006590" cy="5542915"/>
          </a:xfrm>
        </p:grpSpPr>
        <p:sp>
          <p:nvSpPr>
            <p:cNvPr id="228" name="Google Shape;228;p29"/>
            <p:cNvSpPr/>
            <p:nvPr/>
          </p:nvSpPr>
          <p:spPr>
            <a:xfrm>
              <a:off x="6350" y="6350"/>
              <a:ext cx="6993890" cy="5530215"/>
            </a:xfrm>
            <a:custGeom>
              <a:rect b="b" l="l" r="r" t="t"/>
              <a:pathLst>
                <a:path extrusionOk="0" h="5530215" w="6993890">
                  <a:moveTo>
                    <a:pt x="0" y="340233"/>
                  </a:moveTo>
                  <a:cubicBezTo>
                    <a:pt x="0" y="152273"/>
                    <a:pt x="152400" y="0"/>
                    <a:pt x="340360" y="0"/>
                  </a:cubicBezTo>
                  <a:lnTo>
                    <a:pt x="6653530" y="0"/>
                  </a:lnTo>
                  <a:cubicBezTo>
                    <a:pt x="6841490" y="0"/>
                    <a:pt x="6993890" y="152273"/>
                    <a:pt x="6993890" y="340233"/>
                  </a:cubicBezTo>
                  <a:lnTo>
                    <a:pt x="6993890" y="5189982"/>
                  </a:lnTo>
                  <a:cubicBezTo>
                    <a:pt x="6993890" y="5377942"/>
                    <a:pt x="6841490" y="5530215"/>
                    <a:pt x="6653530" y="5530215"/>
                  </a:cubicBezTo>
                  <a:lnTo>
                    <a:pt x="340360" y="5530215"/>
                  </a:lnTo>
                  <a:cubicBezTo>
                    <a:pt x="152400" y="5530215"/>
                    <a:pt x="0" y="5377942"/>
                    <a:pt x="0" y="5189982"/>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9" name="Google Shape;229;p29"/>
            <p:cNvSpPr/>
            <p:nvPr/>
          </p:nvSpPr>
          <p:spPr>
            <a:xfrm>
              <a:off x="0" y="0"/>
              <a:ext cx="7006590" cy="5542915"/>
            </a:xfrm>
            <a:custGeom>
              <a:rect b="b" l="l" r="r" t="t"/>
              <a:pathLst>
                <a:path extrusionOk="0" h="5542915" w="7006590">
                  <a:moveTo>
                    <a:pt x="0" y="346583"/>
                  </a:moveTo>
                  <a:cubicBezTo>
                    <a:pt x="0" y="155194"/>
                    <a:pt x="155194" y="0"/>
                    <a:pt x="346710" y="0"/>
                  </a:cubicBezTo>
                  <a:lnTo>
                    <a:pt x="6659880" y="0"/>
                  </a:lnTo>
                  <a:lnTo>
                    <a:pt x="6659880" y="6350"/>
                  </a:lnTo>
                  <a:lnTo>
                    <a:pt x="6659880" y="0"/>
                  </a:lnTo>
                  <a:cubicBezTo>
                    <a:pt x="6851397" y="0"/>
                    <a:pt x="7006590" y="155194"/>
                    <a:pt x="7006590" y="346583"/>
                  </a:cubicBezTo>
                  <a:lnTo>
                    <a:pt x="7000240" y="346583"/>
                  </a:lnTo>
                  <a:lnTo>
                    <a:pt x="7006590" y="346583"/>
                  </a:lnTo>
                  <a:lnTo>
                    <a:pt x="7006590" y="5196332"/>
                  </a:lnTo>
                  <a:lnTo>
                    <a:pt x="7000240" y="5196332"/>
                  </a:lnTo>
                  <a:lnTo>
                    <a:pt x="7006590" y="5196332"/>
                  </a:lnTo>
                  <a:cubicBezTo>
                    <a:pt x="7006590" y="5387721"/>
                    <a:pt x="6851397" y="5542915"/>
                    <a:pt x="6659880" y="5542915"/>
                  </a:cubicBezTo>
                  <a:lnTo>
                    <a:pt x="6659880" y="5536565"/>
                  </a:lnTo>
                  <a:lnTo>
                    <a:pt x="6659880" y="5542915"/>
                  </a:lnTo>
                  <a:lnTo>
                    <a:pt x="346710" y="5542915"/>
                  </a:lnTo>
                  <a:lnTo>
                    <a:pt x="346710" y="5536565"/>
                  </a:lnTo>
                  <a:lnTo>
                    <a:pt x="346710" y="5542915"/>
                  </a:lnTo>
                  <a:cubicBezTo>
                    <a:pt x="155194" y="5542915"/>
                    <a:pt x="0" y="5387848"/>
                    <a:pt x="0" y="5196332"/>
                  </a:cubicBezTo>
                  <a:lnTo>
                    <a:pt x="0" y="346583"/>
                  </a:lnTo>
                  <a:lnTo>
                    <a:pt x="6350" y="346583"/>
                  </a:lnTo>
                  <a:lnTo>
                    <a:pt x="0" y="346583"/>
                  </a:lnTo>
                  <a:moveTo>
                    <a:pt x="12700" y="346583"/>
                  </a:moveTo>
                  <a:lnTo>
                    <a:pt x="12700" y="5196332"/>
                  </a:lnTo>
                  <a:lnTo>
                    <a:pt x="6350" y="5196332"/>
                  </a:lnTo>
                  <a:lnTo>
                    <a:pt x="12700" y="5196332"/>
                  </a:lnTo>
                  <a:cubicBezTo>
                    <a:pt x="12700" y="5380736"/>
                    <a:pt x="162306" y="5530215"/>
                    <a:pt x="346710" y="5530215"/>
                  </a:cubicBezTo>
                  <a:lnTo>
                    <a:pt x="6659880" y="5530215"/>
                  </a:lnTo>
                  <a:cubicBezTo>
                    <a:pt x="6844412" y="5530215"/>
                    <a:pt x="6993890" y="5380736"/>
                    <a:pt x="6993890" y="5196332"/>
                  </a:cubicBezTo>
                  <a:lnTo>
                    <a:pt x="6993890" y="346583"/>
                  </a:lnTo>
                  <a:cubicBezTo>
                    <a:pt x="6993890" y="162179"/>
                    <a:pt x="6844411" y="12700"/>
                    <a:pt x="6659880" y="12700"/>
                  </a:cubicBezTo>
                  <a:lnTo>
                    <a:pt x="346710" y="12700"/>
                  </a:lnTo>
                  <a:lnTo>
                    <a:pt x="346710" y="6350"/>
                  </a:lnTo>
                  <a:lnTo>
                    <a:pt x="346710" y="12700"/>
                  </a:lnTo>
                  <a:cubicBezTo>
                    <a:pt x="162306" y="12700"/>
                    <a:pt x="12700" y="162179"/>
                    <a:pt x="12700" y="346583"/>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30" name="Google Shape;230;p29"/>
          <p:cNvSpPr/>
          <p:nvPr/>
        </p:nvSpPr>
        <p:spPr>
          <a:xfrm>
            <a:off x="1594842" y="2214638"/>
            <a:ext cx="425291" cy="425291"/>
          </a:xfrm>
          <a:custGeom>
            <a:rect b="b" l="l" r="r" t="t"/>
            <a:pathLst>
              <a:path extrusionOk="0"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descr="preencoded.png" id="231" name="Google Shape;231;p29"/>
          <p:cNvSpPr/>
          <p:nvPr/>
        </p:nvSpPr>
        <p:spPr>
          <a:xfrm>
            <a:off x="1711824" y="2331539"/>
            <a:ext cx="191319" cy="191319"/>
          </a:xfrm>
          <a:custGeom>
            <a:rect b="b" l="l" r="r" t="t"/>
            <a:pathLst>
              <a:path extrusionOk="0" h="382638" w="382638">
                <a:moveTo>
                  <a:pt x="0" y="0"/>
                </a:moveTo>
                <a:lnTo>
                  <a:pt x="382638" y="0"/>
                </a:lnTo>
                <a:lnTo>
                  <a:pt x="382638" y="382638"/>
                </a:lnTo>
                <a:lnTo>
                  <a:pt x="0" y="382638"/>
                </a:lnTo>
                <a:lnTo>
                  <a:pt x="0" y="0"/>
                </a:lnTo>
                <a:close/>
              </a:path>
            </a:pathLst>
          </a:custGeom>
          <a:blipFill rotWithShape="1">
            <a:blip r:embed="rId4">
              <a:alphaModFix/>
            </a:blip>
            <a:stretch>
              <a:fillRect b="-10973" l="0" r="0" t="-10972"/>
            </a:stretch>
          </a:blipFill>
          <a:ln>
            <a:noFill/>
          </a:ln>
        </p:spPr>
      </p:sp>
      <p:sp>
        <p:nvSpPr>
          <p:cNvPr id="232" name="Google Shape;232;p29"/>
          <p:cNvSpPr txBox="1"/>
          <p:nvPr/>
        </p:nvSpPr>
        <p:spPr>
          <a:xfrm>
            <a:off x="921468" y="2776909"/>
            <a:ext cx="1772022" cy="226219"/>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Collect</a:t>
            </a:r>
            <a:endParaRPr sz="700"/>
          </a:p>
        </p:txBody>
      </p:sp>
      <p:sp>
        <p:nvSpPr>
          <p:cNvPr id="233" name="Google Shape;233;p29"/>
          <p:cNvSpPr txBox="1"/>
          <p:nvPr/>
        </p:nvSpPr>
        <p:spPr>
          <a:xfrm>
            <a:off x="642642" y="3035799"/>
            <a:ext cx="2329682" cy="959643"/>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We collect organic waste from households, markets, and restaurants with just one click or call.</a:t>
            </a:r>
            <a:endParaRPr sz="700"/>
          </a:p>
        </p:txBody>
      </p:sp>
      <p:grpSp>
        <p:nvGrpSpPr>
          <p:cNvPr id="234" name="Google Shape;234;p29"/>
          <p:cNvGrpSpPr/>
          <p:nvPr/>
        </p:nvGrpSpPr>
        <p:grpSpPr>
          <a:xfrm>
            <a:off x="3258222" y="2065735"/>
            <a:ext cx="2627471" cy="2078593"/>
            <a:chOff x="0" y="0"/>
            <a:chExt cx="7006590" cy="5542915"/>
          </a:xfrm>
        </p:grpSpPr>
        <p:sp>
          <p:nvSpPr>
            <p:cNvPr id="235" name="Google Shape;235;p29"/>
            <p:cNvSpPr/>
            <p:nvPr/>
          </p:nvSpPr>
          <p:spPr>
            <a:xfrm>
              <a:off x="6350" y="6350"/>
              <a:ext cx="6993890" cy="5530215"/>
            </a:xfrm>
            <a:custGeom>
              <a:rect b="b" l="l" r="r" t="t"/>
              <a:pathLst>
                <a:path extrusionOk="0" h="5530215" w="6993890">
                  <a:moveTo>
                    <a:pt x="0" y="340233"/>
                  </a:moveTo>
                  <a:cubicBezTo>
                    <a:pt x="0" y="152273"/>
                    <a:pt x="152400" y="0"/>
                    <a:pt x="340360" y="0"/>
                  </a:cubicBezTo>
                  <a:lnTo>
                    <a:pt x="6653530" y="0"/>
                  </a:lnTo>
                  <a:cubicBezTo>
                    <a:pt x="6841490" y="0"/>
                    <a:pt x="6993890" y="152273"/>
                    <a:pt x="6993890" y="340233"/>
                  </a:cubicBezTo>
                  <a:lnTo>
                    <a:pt x="6993890" y="5189982"/>
                  </a:lnTo>
                  <a:cubicBezTo>
                    <a:pt x="6993890" y="5377942"/>
                    <a:pt x="6841490" y="5530215"/>
                    <a:pt x="6653530" y="5530215"/>
                  </a:cubicBezTo>
                  <a:lnTo>
                    <a:pt x="340360" y="5530215"/>
                  </a:lnTo>
                  <a:cubicBezTo>
                    <a:pt x="152400" y="5530215"/>
                    <a:pt x="0" y="5377942"/>
                    <a:pt x="0" y="5189982"/>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6" name="Google Shape;236;p29"/>
            <p:cNvSpPr/>
            <p:nvPr/>
          </p:nvSpPr>
          <p:spPr>
            <a:xfrm>
              <a:off x="0" y="0"/>
              <a:ext cx="7006590" cy="5542915"/>
            </a:xfrm>
            <a:custGeom>
              <a:rect b="b" l="l" r="r" t="t"/>
              <a:pathLst>
                <a:path extrusionOk="0" h="5542915" w="7006590">
                  <a:moveTo>
                    <a:pt x="0" y="346583"/>
                  </a:moveTo>
                  <a:cubicBezTo>
                    <a:pt x="0" y="155194"/>
                    <a:pt x="155194" y="0"/>
                    <a:pt x="346710" y="0"/>
                  </a:cubicBezTo>
                  <a:lnTo>
                    <a:pt x="6659880" y="0"/>
                  </a:lnTo>
                  <a:lnTo>
                    <a:pt x="6659880" y="6350"/>
                  </a:lnTo>
                  <a:lnTo>
                    <a:pt x="6659880" y="0"/>
                  </a:lnTo>
                  <a:cubicBezTo>
                    <a:pt x="6851397" y="0"/>
                    <a:pt x="7006590" y="155194"/>
                    <a:pt x="7006590" y="346583"/>
                  </a:cubicBezTo>
                  <a:lnTo>
                    <a:pt x="7000240" y="346583"/>
                  </a:lnTo>
                  <a:lnTo>
                    <a:pt x="7006590" y="346583"/>
                  </a:lnTo>
                  <a:lnTo>
                    <a:pt x="7006590" y="5196332"/>
                  </a:lnTo>
                  <a:lnTo>
                    <a:pt x="7000240" y="5196332"/>
                  </a:lnTo>
                  <a:lnTo>
                    <a:pt x="7006590" y="5196332"/>
                  </a:lnTo>
                  <a:cubicBezTo>
                    <a:pt x="7006590" y="5387721"/>
                    <a:pt x="6851397" y="5542915"/>
                    <a:pt x="6659880" y="5542915"/>
                  </a:cubicBezTo>
                  <a:lnTo>
                    <a:pt x="6659880" y="5536565"/>
                  </a:lnTo>
                  <a:lnTo>
                    <a:pt x="6659880" y="5542915"/>
                  </a:lnTo>
                  <a:lnTo>
                    <a:pt x="346710" y="5542915"/>
                  </a:lnTo>
                  <a:lnTo>
                    <a:pt x="346710" y="5536565"/>
                  </a:lnTo>
                  <a:lnTo>
                    <a:pt x="346710" y="5542915"/>
                  </a:lnTo>
                  <a:cubicBezTo>
                    <a:pt x="155194" y="5542915"/>
                    <a:pt x="0" y="5387848"/>
                    <a:pt x="0" y="5196332"/>
                  </a:cubicBezTo>
                  <a:lnTo>
                    <a:pt x="0" y="346583"/>
                  </a:lnTo>
                  <a:lnTo>
                    <a:pt x="6350" y="346583"/>
                  </a:lnTo>
                  <a:lnTo>
                    <a:pt x="0" y="346583"/>
                  </a:lnTo>
                  <a:moveTo>
                    <a:pt x="12700" y="346583"/>
                  </a:moveTo>
                  <a:lnTo>
                    <a:pt x="12700" y="5196332"/>
                  </a:lnTo>
                  <a:lnTo>
                    <a:pt x="6350" y="5196332"/>
                  </a:lnTo>
                  <a:lnTo>
                    <a:pt x="12700" y="5196332"/>
                  </a:lnTo>
                  <a:cubicBezTo>
                    <a:pt x="12700" y="5380736"/>
                    <a:pt x="162306" y="5530215"/>
                    <a:pt x="346710" y="5530215"/>
                  </a:cubicBezTo>
                  <a:lnTo>
                    <a:pt x="6659880" y="5530215"/>
                  </a:lnTo>
                  <a:cubicBezTo>
                    <a:pt x="6844412" y="5530215"/>
                    <a:pt x="6993890" y="5380736"/>
                    <a:pt x="6993890" y="5196332"/>
                  </a:cubicBezTo>
                  <a:lnTo>
                    <a:pt x="6993890" y="346583"/>
                  </a:lnTo>
                  <a:cubicBezTo>
                    <a:pt x="6993890" y="162179"/>
                    <a:pt x="6844411" y="12700"/>
                    <a:pt x="6659880" y="12700"/>
                  </a:cubicBezTo>
                  <a:lnTo>
                    <a:pt x="346710" y="12700"/>
                  </a:lnTo>
                  <a:lnTo>
                    <a:pt x="346710" y="6350"/>
                  </a:lnTo>
                  <a:lnTo>
                    <a:pt x="346710" y="12700"/>
                  </a:lnTo>
                  <a:cubicBezTo>
                    <a:pt x="162306" y="12700"/>
                    <a:pt x="12700" y="162179"/>
                    <a:pt x="12700" y="346583"/>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37" name="Google Shape;237;p29"/>
          <p:cNvSpPr/>
          <p:nvPr/>
        </p:nvSpPr>
        <p:spPr>
          <a:xfrm>
            <a:off x="4359326" y="2214638"/>
            <a:ext cx="425291" cy="425291"/>
          </a:xfrm>
          <a:custGeom>
            <a:rect b="b" l="l" r="r" t="t"/>
            <a:pathLst>
              <a:path extrusionOk="0"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descr="preencoded.png" id="238" name="Google Shape;238;p29"/>
          <p:cNvSpPr/>
          <p:nvPr/>
        </p:nvSpPr>
        <p:spPr>
          <a:xfrm>
            <a:off x="4476303" y="2331539"/>
            <a:ext cx="191319" cy="191319"/>
          </a:xfrm>
          <a:custGeom>
            <a:rect b="b" l="l" r="r" t="t"/>
            <a:pathLst>
              <a:path extrusionOk="0" h="382638" w="382638">
                <a:moveTo>
                  <a:pt x="0" y="0"/>
                </a:moveTo>
                <a:lnTo>
                  <a:pt x="382638" y="0"/>
                </a:lnTo>
                <a:lnTo>
                  <a:pt x="382638" y="382638"/>
                </a:lnTo>
                <a:lnTo>
                  <a:pt x="0" y="382638"/>
                </a:lnTo>
                <a:lnTo>
                  <a:pt x="0" y="0"/>
                </a:lnTo>
                <a:close/>
              </a:path>
            </a:pathLst>
          </a:custGeom>
          <a:blipFill rotWithShape="1">
            <a:blip r:embed="rId5">
              <a:alphaModFix/>
            </a:blip>
            <a:stretch>
              <a:fillRect b="0" l="-6097" r="-6095" t="0"/>
            </a:stretch>
          </a:blipFill>
          <a:ln>
            <a:noFill/>
          </a:ln>
        </p:spPr>
      </p:sp>
      <p:sp>
        <p:nvSpPr>
          <p:cNvPr id="239" name="Google Shape;239;p29"/>
          <p:cNvSpPr txBox="1"/>
          <p:nvPr/>
        </p:nvSpPr>
        <p:spPr>
          <a:xfrm>
            <a:off x="3685951" y="2776909"/>
            <a:ext cx="1772022" cy="226219"/>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Compost</a:t>
            </a:r>
            <a:endParaRPr sz="700"/>
          </a:p>
        </p:txBody>
      </p:sp>
      <p:sp>
        <p:nvSpPr>
          <p:cNvPr id="240" name="Google Shape;240;p29"/>
          <p:cNvSpPr txBox="1"/>
          <p:nvPr/>
        </p:nvSpPr>
        <p:spPr>
          <a:xfrm>
            <a:off x="3407121" y="3035799"/>
            <a:ext cx="2329681" cy="732829"/>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Waste is processed at our facility using scientific composting methods within 30-45 days.</a:t>
            </a:r>
            <a:endParaRPr sz="700"/>
          </a:p>
        </p:txBody>
      </p:sp>
      <p:grpSp>
        <p:nvGrpSpPr>
          <p:cNvPr id="241" name="Google Shape;241;p29"/>
          <p:cNvGrpSpPr/>
          <p:nvPr/>
        </p:nvGrpSpPr>
        <p:grpSpPr>
          <a:xfrm>
            <a:off x="6022701" y="2065735"/>
            <a:ext cx="2627471" cy="2078593"/>
            <a:chOff x="0" y="0"/>
            <a:chExt cx="7006590" cy="5542915"/>
          </a:xfrm>
        </p:grpSpPr>
        <p:sp>
          <p:nvSpPr>
            <p:cNvPr id="242" name="Google Shape;242;p29"/>
            <p:cNvSpPr/>
            <p:nvPr/>
          </p:nvSpPr>
          <p:spPr>
            <a:xfrm>
              <a:off x="6350" y="6350"/>
              <a:ext cx="6993890" cy="5530215"/>
            </a:xfrm>
            <a:custGeom>
              <a:rect b="b" l="l" r="r" t="t"/>
              <a:pathLst>
                <a:path extrusionOk="0" h="5530215" w="6993890">
                  <a:moveTo>
                    <a:pt x="0" y="340233"/>
                  </a:moveTo>
                  <a:cubicBezTo>
                    <a:pt x="0" y="152273"/>
                    <a:pt x="152400" y="0"/>
                    <a:pt x="340360" y="0"/>
                  </a:cubicBezTo>
                  <a:lnTo>
                    <a:pt x="6653530" y="0"/>
                  </a:lnTo>
                  <a:cubicBezTo>
                    <a:pt x="6841490" y="0"/>
                    <a:pt x="6993890" y="152273"/>
                    <a:pt x="6993890" y="340233"/>
                  </a:cubicBezTo>
                  <a:lnTo>
                    <a:pt x="6993890" y="5189982"/>
                  </a:lnTo>
                  <a:cubicBezTo>
                    <a:pt x="6993890" y="5377942"/>
                    <a:pt x="6841490" y="5530215"/>
                    <a:pt x="6653530" y="5530215"/>
                  </a:cubicBezTo>
                  <a:lnTo>
                    <a:pt x="340360" y="5530215"/>
                  </a:lnTo>
                  <a:cubicBezTo>
                    <a:pt x="152400" y="5530215"/>
                    <a:pt x="0" y="5377942"/>
                    <a:pt x="0" y="5189982"/>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3" name="Google Shape;243;p29"/>
            <p:cNvSpPr/>
            <p:nvPr/>
          </p:nvSpPr>
          <p:spPr>
            <a:xfrm>
              <a:off x="0" y="0"/>
              <a:ext cx="7006590" cy="5542915"/>
            </a:xfrm>
            <a:custGeom>
              <a:rect b="b" l="l" r="r" t="t"/>
              <a:pathLst>
                <a:path extrusionOk="0" h="5542915" w="7006590">
                  <a:moveTo>
                    <a:pt x="0" y="346583"/>
                  </a:moveTo>
                  <a:cubicBezTo>
                    <a:pt x="0" y="155194"/>
                    <a:pt x="155194" y="0"/>
                    <a:pt x="346710" y="0"/>
                  </a:cubicBezTo>
                  <a:lnTo>
                    <a:pt x="6659880" y="0"/>
                  </a:lnTo>
                  <a:lnTo>
                    <a:pt x="6659880" y="6350"/>
                  </a:lnTo>
                  <a:lnTo>
                    <a:pt x="6659880" y="0"/>
                  </a:lnTo>
                  <a:cubicBezTo>
                    <a:pt x="6851397" y="0"/>
                    <a:pt x="7006590" y="155194"/>
                    <a:pt x="7006590" y="346583"/>
                  </a:cubicBezTo>
                  <a:lnTo>
                    <a:pt x="7000240" y="346583"/>
                  </a:lnTo>
                  <a:lnTo>
                    <a:pt x="7006590" y="346583"/>
                  </a:lnTo>
                  <a:lnTo>
                    <a:pt x="7006590" y="5196332"/>
                  </a:lnTo>
                  <a:lnTo>
                    <a:pt x="7000240" y="5196332"/>
                  </a:lnTo>
                  <a:lnTo>
                    <a:pt x="7006590" y="5196332"/>
                  </a:lnTo>
                  <a:cubicBezTo>
                    <a:pt x="7006590" y="5387721"/>
                    <a:pt x="6851397" y="5542915"/>
                    <a:pt x="6659880" y="5542915"/>
                  </a:cubicBezTo>
                  <a:lnTo>
                    <a:pt x="6659880" y="5536565"/>
                  </a:lnTo>
                  <a:lnTo>
                    <a:pt x="6659880" y="5542915"/>
                  </a:lnTo>
                  <a:lnTo>
                    <a:pt x="346710" y="5542915"/>
                  </a:lnTo>
                  <a:lnTo>
                    <a:pt x="346710" y="5536565"/>
                  </a:lnTo>
                  <a:lnTo>
                    <a:pt x="346710" y="5542915"/>
                  </a:lnTo>
                  <a:cubicBezTo>
                    <a:pt x="155194" y="5542915"/>
                    <a:pt x="0" y="5387848"/>
                    <a:pt x="0" y="5196332"/>
                  </a:cubicBezTo>
                  <a:lnTo>
                    <a:pt x="0" y="346583"/>
                  </a:lnTo>
                  <a:lnTo>
                    <a:pt x="6350" y="346583"/>
                  </a:lnTo>
                  <a:lnTo>
                    <a:pt x="0" y="346583"/>
                  </a:lnTo>
                  <a:moveTo>
                    <a:pt x="12700" y="346583"/>
                  </a:moveTo>
                  <a:lnTo>
                    <a:pt x="12700" y="5196332"/>
                  </a:lnTo>
                  <a:lnTo>
                    <a:pt x="6350" y="5196332"/>
                  </a:lnTo>
                  <a:lnTo>
                    <a:pt x="12700" y="5196332"/>
                  </a:lnTo>
                  <a:cubicBezTo>
                    <a:pt x="12700" y="5380736"/>
                    <a:pt x="162306" y="5530215"/>
                    <a:pt x="346710" y="5530215"/>
                  </a:cubicBezTo>
                  <a:lnTo>
                    <a:pt x="6659880" y="5530215"/>
                  </a:lnTo>
                  <a:cubicBezTo>
                    <a:pt x="6844412" y="5530215"/>
                    <a:pt x="6993890" y="5380736"/>
                    <a:pt x="6993890" y="5196332"/>
                  </a:cubicBezTo>
                  <a:lnTo>
                    <a:pt x="6993890" y="346583"/>
                  </a:lnTo>
                  <a:cubicBezTo>
                    <a:pt x="6993890" y="162179"/>
                    <a:pt x="6844411" y="12700"/>
                    <a:pt x="6659880" y="12700"/>
                  </a:cubicBezTo>
                  <a:lnTo>
                    <a:pt x="346710" y="12700"/>
                  </a:lnTo>
                  <a:lnTo>
                    <a:pt x="346710" y="6350"/>
                  </a:lnTo>
                  <a:lnTo>
                    <a:pt x="346710" y="12700"/>
                  </a:lnTo>
                  <a:cubicBezTo>
                    <a:pt x="162306" y="12700"/>
                    <a:pt x="12700" y="162179"/>
                    <a:pt x="12700" y="346583"/>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44" name="Google Shape;244;p29"/>
          <p:cNvSpPr/>
          <p:nvPr/>
        </p:nvSpPr>
        <p:spPr>
          <a:xfrm>
            <a:off x="7123805" y="2214638"/>
            <a:ext cx="425291" cy="425291"/>
          </a:xfrm>
          <a:custGeom>
            <a:rect b="b" l="l" r="r" t="t"/>
            <a:pathLst>
              <a:path extrusionOk="0"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006747"/>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descr="preencoded.png" id="245" name="Google Shape;245;p29"/>
          <p:cNvSpPr/>
          <p:nvPr/>
        </p:nvSpPr>
        <p:spPr>
          <a:xfrm>
            <a:off x="7240786" y="2331539"/>
            <a:ext cx="191319" cy="191319"/>
          </a:xfrm>
          <a:custGeom>
            <a:rect b="b" l="l" r="r" t="t"/>
            <a:pathLst>
              <a:path extrusionOk="0" h="382638" w="382638">
                <a:moveTo>
                  <a:pt x="0" y="0"/>
                </a:moveTo>
                <a:lnTo>
                  <a:pt x="382638" y="0"/>
                </a:lnTo>
                <a:lnTo>
                  <a:pt x="382638" y="382638"/>
                </a:lnTo>
                <a:lnTo>
                  <a:pt x="0" y="382638"/>
                </a:lnTo>
                <a:lnTo>
                  <a:pt x="0" y="0"/>
                </a:lnTo>
                <a:close/>
              </a:path>
            </a:pathLst>
          </a:custGeom>
          <a:blipFill rotWithShape="1">
            <a:blip r:embed="rId6">
              <a:alphaModFix/>
            </a:blip>
            <a:stretch>
              <a:fillRect b="-14632" l="0" r="0" t="-14632"/>
            </a:stretch>
          </a:blipFill>
          <a:ln>
            <a:noFill/>
          </a:ln>
        </p:spPr>
      </p:sp>
      <p:sp>
        <p:nvSpPr>
          <p:cNvPr id="246" name="Google Shape;246;p29"/>
          <p:cNvSpPr txBox="1"/>
          <p:nvPr/>
        </p:nvSpPr>
        <p:spPr>
          <a:xfrm>
            <a:off x="6450435" y="2776909"/>
            <a:ext cx="1772022" cy="226219"/>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Grow</a:t>
            </a:r>
            <a:endParaRPr sz="700"/>
          </a:p>
        </p:txBody>
      </p:sp>
      <p:sp>
        <p:nvSpPr>
          <p:cNvPr id="247" name="Google Shape;247;p29"/>
          <p:cNvSpPr txBox="1"/>
          <p:nvPr/>
        </p:nvSpPr>
        <p:spPr>
          <a:xfrm>
            <a:off x="6171605" y="3035799"/>
            <a:ext cx="2329682" cy="959643"/>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Premium organic compost is delivered to farmers and gardeners for healthier, sustainable agriculture.</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descr="preencoded.png" id="256" name="Google Shape;256;p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57" name="Google Shape;257;p30"/>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id="258" name="Google Shape;258;p30"/>
          <p:cNvSpPr txBox="1"/>
          <p:nvPr/>
        </p:nvSpPr>
        <p:spPr>
          <a:xfrm>
            <a:off x="496119" y="505792"/>
            <a:ext cx="5565577" cy="457276"/>
          </a:xfrm>
          <a:prstGeom prst="rect">
            <a:avLst/>
          </a:prstGeom>
          <a:noFill/>
          <a:ln>
            <a:noFill/>
          </a:ln>
        </p:spPr>
        <p:txBody>
          <a:bodyPr anchorCtr="0" anchor="t" bIns="0" lIns="0" spcFirstLastPara="1" rIns="0" wrap="square" tIns="0">
            <a:spAutoFit/>
          </a:bodyPr>
          <a:lstStyle/>
          <a:p>
            <a:pPr indent="0" lvl="0" marL="0" marR="0" rtl="0" algn="l">
              <a:lnSpc>
                <a:spcPct val="124721"/>
              </a:lnSpc>
              <a:spcBef>
                <a:spcPts val="0"/>
              </a:spcBef>
              <a:spcAft>
                <a:spcPts val="0"/>
              </a:spcAft>
              <a:buNone/>
            </a:pPr>
            <a:r>
              <a:rPr b="1" i="0" lang="en" sz="2800" u="none" cap="none" strike="noStrike">
                <a:solidFill>
                  <a:srgbClr val="006747"/>
                </a:solidFill>
                <a:latin typeface="Arial"/>
                <a:ea typeface="Arial"/>
                <a:cs typeface="Arial"/>
                <a:sym typeface="Arial"/>
              </a:rPr>
              <a:t>What BanglaKompost Provides</a:t>
            </a:r>
            <a:endParaRPr sz="700"/>
          </a:p>
        </p:txBody>
      </p:sp>
      <p:grpSp>
        <p:nvGrpSpPr>
          <p:cNvPr id="259" name="Google Shape;259;p30"/>
          <p:cNvGrpSpPr/>
          <p:nvPr/>
        </p:nvGrpSpPr>
        <p:grpSpPr>
          <a:xfrm>
            <a:off x="493738" y="1244203"/>
            <a:ext cx="2627471" cy="1846421"/>
            <a:chOff x="0" y="0"/>
            <a:chExt cx="7006590" cy="4923790"/>
          </a:xfrm>
        </p:grpSpPr>
        <p:sp>
          <p:nvSpPr>
            <p:cNvPr id="260" name="Google Shape;260;p30"/>
            <p:cNvSpPr/>
            <p:nvPr/>
          </p:nvSpPr>
          <p:spPr>
            <a:xfrm>
              <a:off x="6350" y="6350"/>
              <a:ext cx="6993890" cy="4911090"/>
            </a:xfrm>
            <a:custGeom>
              <a:rect b="b" l="l" r="r" t="t"/>
              <a:pathLst>
                <a:path extrusionOk="0" h="4911090" w="6993890">
                  <a:moveTo>
                    <a:pt x="0" y="340233"/>
                  </a:moveTo>
                  <a:cubicBezTo>
                    <a:pt x="0" y="152273"/>
                    <a:pt x="152400" y="0"/>
                    <a:pt x="340487" y="0"/>
                  </a:cubicBezTo>
                  <a:lnTo>
                    <a:pt x="6653403" y="0"/>
                  </a:lnTo>
                  <a:cubicBezTo>
                    <a:pt x="6841490" y="0"/>
                    <a:pt x="6993890" y="152273"/>
                    <a:pt x="6993890" y="340233"/>
                  </a:cubicBezTo>
                  <a:lnTo>
                    <a:pt x="6993890" y="4570857"/>
                  </a:lnTo>
                  <a:cubicBezTo>
                    <a:pt x="6993890" y="4758817"/>
                    <a:pt x="6841490" y="4911090"/>
                    <a:pt x="6653403" y="4911090"/>
                  </a:cubicBezTo>
                  <a:lnTo>
                    <a:pt x="340487" y="4911090"/>
                  </a:lnTo>
                  <a:cubicBezTo>
                    <a:pt x="152400" y="4911090"/>
                    <a:pt x="0" y="4758817"/>
                    <a:pt x="0" y="4570857"/>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1" name="Google Shape;261;p30"/>
            <p:cNvSpPr/>
            <p:nvPr/>
          </p:nvSpPr>
          <p:spPr>
            <a:xfrm>
              <a:off x="0" y="0"/>
              <a:ext cx="7006590" cy="4923790"/>
            </a:xfrm>
            <a:custGeom>
              <a:rect b="b" l="l" r="r" t="t"/>
              <a:pathLst>
                <a:path extrusionOk="0" h="4923790" w="7006590">
                  <a:moveTo>
                    <a:pt x="0" y="346583"/>
                  </a:moveTo>
                  <a:cubicBezTo>
                    <a:pt x="0" y="155194"/>
                    <a:pt x="155321" y="0"/>
                    <a:pt x="346837" y="0"/>
                  </a:cubicBezTo>
                  <a:lnTo>
                    <a:pt x="6659753" y="0"/>
                  </a:lnTo>
                  <a:lnTo>
                    <a:pt x="6659753" y="6350"/>
                  </a:lnTo>
                  <a:lnTo>
                    <a:pt x="6659753" y="0"/>
                  </a:lnTo>
                  <a:cubicBezTo>
                    <a:pt x="6851269" y="0"/>
                    <a:pt x="7006590" y="155194"/>
                    <a:pt x="7006590" y="346583"/>
                  </a:cubicBezTo>
                  <a:lnTo>
                    <a:pt x="7000240" y="346583"/>
                  </a:lnTo>
                  <a:lnTo>
                    <a:pt x="7006590" y="346583"/>
                  </a:lnTo>
                  <a:lnTo>
                    <a:pt x="7006590" y="4577207"/>
                  </a:lnTo>
                  <a:lnTo>
                    <a:pt x="7000240" y="4577207"/>
                  </a:lnTo>
                  <a:lnTo>
                    <a:pt x="7006590" y="4577207"/>
                  </a:lnTo>
                  <a:cubicBezTo>
                    <a:pt x="7006590" y="4768596"/>
                    <a:pt x="6851269" y="4923790"/>
                    <a:pt x="6659753" y="4923790"/>
                  </a:cubicBezTo>
                  <a:lnTo>
                    <a:pt x="6659753" y="4917440"/>
                  </a:lnTo>
                  <a:lnTo>
                    <a:pt x="6659753" y="4923790"/>
                  </a:lnTo>
                  <a:lnTo>
                    <a:pt x="346837" y="4923790"/>
                  </a:lnTo>
                  <a:lnTo>
                    <a:pt x="346837" y="4917440"/>
                  </a:lnTo>
                  <a:lnTo>
                    <a:pt x="346837" y="4923790"/>
                  </a:lnTo>
                  <a:cubicBezTo>
                    <a:pt x="155321" y="4923790"/>
                    <a:pt x="0" y="4768723"/>
                    <a:pt x="0" y="4577207"/>
                  </a:cubicBezTo>
                  <a:lnTo>
                    <a:pt x="0" y="346583"/>
                  </a:lnTo>
                  <a:lnTo>
                    <a:pt x="6350" y="346583"/>
                  </a:lnTo>
                  <a:lnTo>
                    <a:pt x="0" y="346583"/>
                  </a:lnTo>
                  <a:moveTo>
                    <a:pt x="12700" y="346583"/>
                  </a:moveTo>
                  <a:lnTo>
                    <a:pt x="12700" y="4577207"/>
                  </a:lnTo>
                  <a:lnTo>
                    <a:pt x="6350" y="4577207"/>
                  </a:lnTo>
                  <a:lnTo>
                    <a:pt x="12700" y="4577207"/>
                  </a:lnTo>
                  <a:cubicBezTo>
                    <a:pt x="12700" y="4761611"/>
                    <a:pt x="162306" y="4911090"/>
                    <a:pt x="346837" y="4911090"/>
                  </a:cubicBezTo>
                  <a:lnTo>
                    <a:pt x="6659753" y="4911090"/>
                  </a:lnTo>
                  <a:cubicBezTo>
                    <a:pt x="6844285" y="4911090"/>
                    <a:pt x="6993890" y="4761611"/>
                    <a:pt x="6993890" y="4577207"/>
                  </a:cubicBezTo>
                  <a:lnTo>
                    <a:pt x="6993890" y="346583"/>
                  </a:lnTo>
                  <a:cubicBezTo>
                    <a:pt x="6993890" y="162179"/>
                    <a:pt x="6844284" y="12700"/>
                    <a:pt x="6659753" y="12700"/>
                  </a:cubicBezTo>
                  <a:lnTo>
                    <a:pt x="346837" y="12700"/>
                  </a:lnTo>
                  <a:lnTo>
                    <a:pt x="346837" y="6350"/>
                  </a:lnTo>
                  <a:lnTo>
                    <a:pt x="346837" y="12700"/>
                  </a:lnTo>
                  <a:cubicBezTo>
                    <a:pt x="162306" y="12700"/>
                    <a:pt x="12700" y="162179"/>
                    <a:pt x="12700" y="346583"/>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62" name="Google Shape;262;p30"/>
          <p:cNvSpPr/>
          <p:nvPr/>
        </p:nvSpPr>
        <p:spPr>
          <a:xfrm>
            <a:off x="642642" y="1393108"/>
            <a:ext cx="425291" cy="425291"/>
          </a:xfrm>
          <a:custGeom>
            <a:rect b="b" l="l" r="r" t="t"/>
            <a:pathLst>
              <a:path extrusionOk="0"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descr="preencoded.png" id="263" name="Google Shape;263;p30"/>
          <p:cNvSpPr/>
          <p:nvPr/>
        </p:nvSpPr>
        <p:spPr>
          <a:xfrm>
            <a:off x="759619" y="1510008"/>
            <a:ext cx="191319" cy="191319"/>
          </a:xfrm>
          <a:custGeom>
            <a:rect b="b" l="l" r="r" t="t"/>
            <a:pathLst>
              <a:path extrusionOk="0" h="382638" w="382638">
                <a:moveTo>
                  <a:pt x="0" y="0"/>
                </a:moveTo>
                <a:lnTo>
                  <a:pt x="382638" y="0"/>
                </a:lnTo>
                <a:lnTo>
                  <a:pt x="382638" y="382638"/>
                </a:lnTo>
                <a:lnTo>
                  <a:pt x="0" y="382638"/>
                </a:lnTo>
                <a:lnTo>
                  <a:pt x="0" y="0"/>
                </a:lnTo>
                <a:close/>
              </a:path>
            </a:pathLst>
          </a:custGeom>
          <a:blipFill rotWithShape="1">
            <a:blip r:embed="rId4">
              <a:alphaModFix/>
            </a:blip>
            <a:stretch>
              <a:fillRect b="0" l="0" r="0" t="0"/>
            </a:stretch>
          </a:blipFill>
          <a:ln>
            <a:noFill/>
          </a:ln>
        </p:spPr>
      </p:sp>
      <p:sp>
        <p:nvSpPr>
          <p:cNvPr id="264" name="Google Shape;264;p30"/>
          <p:cNvSpPr txBox="1"/>
          <p:nvPr/>
        </p:nvSpPr>
        <p:spPr>
          <a:xfrm>
            <a:off x="642642" y="1955378"/>
            <a:ext cx="2329682" cy="447675"/>
          </a:xfrm>
          <a:prstGeom prst="rect">
            <a:avLst/>
          </a:prstGeom>
          <a:noFill/>
          <a:ln>
            <a:noFill/>
          </a:ln>
        </p:spPr>
        <p:txBody>
          <a:bodyPr anchorCtr="0" anchor="t" bIns="0" lIns="0" spcFirstLastPara="1" rIns="0" wrap="square" tIns="0">
            <a:spAutoFit/>
          </a:bodyPr>
          <a:lstStyle/>
          <a:p>
            <a:pPr indent="0" lvl="0" marL="0" marR="0" rtl="0" algn="l">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Market-Level Waste Collection</a:t>
            </a:r>
            <a:endParaRPr sz="700"/>
          </a:p>
        </p:txBody>
      </p:sp>
      <p:sp>
        <p:nvSpPr>
          <p:cNvPr id="265" name="Google Shape;265;p30"/>
          <p:cNvSpPr txBox="1"/>
          <p:nvPr/>
        </p:nvSpPr>
        <p:spPr>
          <a:xfrm>
            <a:off x="642642" y="2435724"/>
            <a:ext cx="2329682" cy="506015"/>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Systematic collection from Dhaka's major markets</a:t>
            </a:r>
            <a:endParaRPr sz="700"/>
          </a:p>
        </p:txBody>
      </p:sp>
      <p:grpSp>
        <p:nvGrpSpPr>
          <p:cNvPr id="266" name="Google Shape;266;p30"/>
          <p:cNvGrpSpPr/>
          <p:nvPr/>
        </p:nvGrpSpPr>
        <p:grpSpPr>
          <a:xfrm>
            <a:off x="3258222" y="1244203"/>
            <a:ext cx="2627471" cy="1846421"/>
            <a:chOff x="0" y="0"/>
            <a:chExt cx="7006590" cy="4923790"/>
          </a:xfrm>
        </p:grpSpPr>
        <p:sp>
          <p:nvSpPr>
            <p:cNvPr id="267" name="Google Shape;267;p30"/>
            <p:cNvSpPr/>
            <p:nvPr/>
          </p:nvSpPr>
          <p:spPr>
            <a:xfrm>
              <a:off x="6350" y="6350"/>
              <a:ext cx="6993890" cy="4911090"/>
            </a:xfrm>
            <a:custGeom>
              <a:rect b="b" l="l" r="r" t="t"/>
              <a:pathLst>
                <a:path extrusionOk="0" h="4911090" w="6993890">
                  <a:moveTo>
                    <a:pt x="0" y="340233"/>
                  </a:moveTo>
                  <a:cubicBezTo>
                    <a:pt x="0" y="152273"/>
                    <a:pt x="152400" y="0"/>
                    <a:pt x="340487" y="0"/>
                  </a:cubicBezTo>
                  <a:lnTo>
                    <a:pt x="6653403" y="0"/>
                  </a:lnTo>
                  <a:cubicBezTo>
                    <a:pt x="6841490" y="0"/>
                    <a:pt x="6993890" y="152273"/>
                    <a:pt x="6993890" y="340233"/>
                  </a:cubicBezTo>
                  <a:lnTo>
                    <a:pt x="6993890" y="4570857"/>
                  </a:lnTo>
                  <a:cubicBezTo>
                    <a:pt x="6993890" y="4758817"/>
                    <a:pt x="6841490" y="4911090"/>
                    <a:pt x="6653403" y="4911090"/>
                  </a:cubicBezTo>
                  <a:lnTo>
                    <a:pt x="340487" y="4911090"/>
                  </a:lnTo>
                  <a:cubicBezTo>
                    <a:pt x="152400" y="4911090"/>
                    <a:pt x="0" y="4758817"/>
                    <a:pt x="0" y="4570857"/>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8" name="Google Shape;268;p30"/>
            <p:cNvSpPr/>
            <p:nvPr/>
          </p:nvSpPr>
          <p:spPr>
            <a:xfrm>
              <a:off x="0" y="0"/>
              <a:ext cx="7006590" cy="4923790"/>
            </a:xfrm>
            <a:custGeom>
              <a:rect b="b" l="l" r="r" t="t"/>
              <a:pathLst>
                <a:path extrusionOk="0" h="4923790" w="7006590">
                  <a:moveTo>
                    <a:pt x="0" y="346583"/>
                  </a:moveTo>
                  <a:cubicBezTo>
                    <a:pt x="0" y="155194"/>
                    <a:pt x="155321" y="0"/>
                    <a:pt x="346837" y="0"/>
                  </a:cubicBezTo>
                  <a:lnTo>
                    <a:pt x="6659753" y="0"/>
                  </a:lnTo>
                  <a:lnTo>
                    <a:pt x="6659753" y="6350"/>
                  </a:lnTo>
                  <a:lnTo>
                    <a:pt x="6659753" y="0"/>
                  </a:lnTo>
                  <a:cubicBezTo>
                    <a:pt x="6851269" y="0"/>
                    <a:pt x="7006590" y="155194"/>
                    <a:pt x="7006590" y="346583"/>
                  </a:cubicBezTo>
                  <a:lnTo>
                    <a:pt x="7000240" y="346583"/>
                  </a:lnTo>
                  <a:lnTo>
                    <a:pt x="7006590" y="346583"/>
                  </a:lnTo>
                  <a:lnTo>
                    <a:pt x="7006590" y="4577207"/>
                  </a:lnTo>
                  <a:lnTo>
                    <a:pt x="7000240" y="4577207"/>
                  </a:lnTo>
                  <a:lnTo>
                    <a:pt x="7006590" y="4577207"/>
                  </a:lnTo>
                  <a:cubicBezTo>
                    <a:pt x="7006590" y="4768596"/>
                    <a:pt x="6851269" y="4923790"/>
                    <a:pt x="6659753" y="4923790"/>
                  </a:cubicBezTo>
                  <a:lnTo>
                    <a:pt x="6659753" y="4917440"/>
                  </a:lnTo>
                  <a:lnTo>
                    <a:pt x="6659753" y="4923790"/>
                  </a:lnTo>
                  <a:lnTo>
                    <a:pt x="346837" y="4923790"/>
                  </a:lnTo>
                  <a:lnTo>
                    <a:pt x="346837" y="4917440"/>
                  </a:lnTo>
                  <a:lnTo>
                    <a:pt x="346837" y="4923790"/>
                  </a:lnTo>
                  <a:cubicBezTo>
                    <a:pt x="155321" y="4923790"/>
                    <a:pt x="0" y="4768723"/>
                    <a:pt x="0" y="4577207"/>
                  </a:cubicBezTo>
                  <a:lnTo>
                    <a:pt x="0" y="346583"/>
                  </a:lnTo>
                  <a:lnTo>
                    <a:pt x="6350" y="346583"/>
                  </a:lnTo>
                  <a:lnTo>
                    <a:pt x="0" y="346583"/>
                  </a:lnTo>
                  <a:moveTo>
                    <a:pt x="12700" y="346583"/>
                  </a:moveTo>
                  <a:lnTo>
                    <a:pt x="12700" y="4577207"/>
                  </a:lnTo>
                  <a:lnTo>
                    <a:pt x="6350" y="4577207"/>
                  </a:lnTo>
                  <a:lnTo>
                    <a:pt x="12700" y="4577207"/>
                  </a:lnTo>
                  <a:cubicBezTo>
                    <a:pt x="12700" y="4761611"/>
                    <a:pt x="162306" y="4911090"/>
                    <a:pt x="346837" y="4911090"/>
                  </a:cubicBezTo>
                  <a:lnTo>
                    <a:pt x="6659753" y="4911090"/>
                  </a:lnTo>
                  <a:cubicBezTo>
                    <a:pt x="6844285" y="4911090"/>
                    <a:pt x="6993890" y="4761611"/>
                    <a:pt x="6993890" y="4577207"/>
                  </a:cubicBezTo>
                  <a:lnTo>
                    <a:pt x="6993890" y="346583"/>
                  </a:lnTo>
                  <a:cubicBezTo>
                    <a:pt x="6993890" y="162179"/>
                    <a:pt x="6844284" y="12700"/>
                    <a:pt x="6659753" y="12700"/>
                  </a:cubicBezTo>
                  <a:lnTo>
                    <a:pt x="346837" y="12700"/>
                  </a:lnTo>
                  <a:lnTo>
                    <a:pt x="346837" y="6350"/>
                  </a:lnTo>
                  <a:lnTo>
                    <a:pt x="346837" y="12700"/>
                  </a:lnTo>
                  <a:cubicBezTo>
                    <a:pt x="162306" y="12700"/>
                    <a:pt x="12700" y="162179"/>
                    <a:pt x="12700" y="346583"/>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69" name="Google Shape;269;p30"/>
          <p:cNvSpPr/>
          <p:nvPr/>
        </p:nvSpPr>
        <p:spPr>
          <a:xfrm>
            <a:off x="3407121" y="1393108"/>
            <a:ext cx="425291" cy="425291"/>
          </a:xfrm>
          <a:custGeom>
            <a:rect b="b" l="l" r="r" t="t"/>
            <a:pathLst>
              <a:path extrusionOk="0"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descr="preencoded.png" id="270" name="Google Shape;270;p30"/>
          <p:cNvSpPr/>
          <p:nvPr/>
        </p:nvSpPr>
        <p:spPr>
          <a:xfrm>
            <a:off x="3524103" y="1510008"/>
            <a:ext cx="191319" cy="191319"/>
          </a:xfrm>
          <a:custGeom>
            <a:rect b="b" l="l" r="r" t="t"/>
            <a:pathLst>
              <a:path extrusionOk="0" h="382638" w="382638">
                <a:moveTo>
                  <a:pt x="0" y="0"/>
                </a:moveTo>
                <a:lnTo>
                  <a:pt x="382638" y="0"/>
                </a:lnTo>
                <a:lnTo>
                  <a:pt x="382638" y="382638"/>
                </a:lnTo>
                <a:lnTo>
                  <a:pt x="0" y="382638"/>
                </a:lnTo>
                <a:lnTo>
                  <a:pt x="0" y="0"/>
                </a:lnTo>
                <a:close/>
              </a:path>
            </a:pathLst>
          </a:custGeom>
          <a:blipFill rotWithShape="1">
            <a:blip r:embed="rId5">
              <a:alphaModFix/>
            </a:blip>
            <a:stretch>
              <a:fillRect b="0" l="-6097" r="-6095" t="0"/>
            </a:stretch>
          </a:blipFill>
          <a:ln>
            <a:noFill/>
          </a:ln>
        </p:spPr>
      </p:sp>
      <p:sp>
        <p:nvSpPr>
          <p:cNvPr id="271" name="Google Shape;271;p30"/>
          <p:cNvSpPr txBox="1"/>
          <p:nvPr/>
        </p:nvSpPr>
        <p:spPr>
          <a:xfrm>
            <a:off x="3407121" y="1955378"/>
            <a:ext cx="2329681" cy="447675"/>
          </a:xfrm>
          <a:prstGeom prst="rect">
            <a:avLst/>
          </a:prstGeom>
          <a:noFill/>
          <a:ln>
            <a:noFill/>
          </a:ln>
        </p:spPr>
        <p:txBody>
          <a:bodyPr anchorCtr="0" anchor="t" bIns="0" lIns="0" spcFirstLastPara="1" rIns="0" wrap="square" tIns="0">
            <a:spAutoFit/>
          </a:bodyPr>
          <a:lstStyle/>
          <a:p>
            <a:pPr indent="0" lvl="0" marL="0" marR="0" rtl="0" algn="l">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Organic Compost Production</a:t>
            </a:r>
            <a:endParaRPr sz="700"/>
          </a:p>
        </p:txBody>
      </p:sp>
      <p:sp>
        <p:nvSpPr>
          <p:cNvPr id="272" name="Google Shape;272;p30"/>
          <p:cNvSpPr txBox="1"/>
          <p:nvPr/>
        </p:nvSpPr>
        <p:spPr>
          <a:xfrm>
            <a:off x="3407121" y="2435724"/>
            <a:ext cx="2329681" cy="506015"/>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High-quality, nutrient-rich compost from market waste</a:t>
            </a:r>
            <a:endParaRPr sz="700"/>
          </a:p>
        </p:txBody>
      </p:sp>
      <p:grpSp>
        <p:nvGrpSpPr>
          <p:cNvPr id="273" name="Google Shape;273;p30"/>
          <p:cNvGrpSpPr/>
          <p:nvPr/>
        </p:nvGrpSpPr>
        <p:grpSpPr>
          <a:xfrm>
            <a:off x="6022701" y="1244203"/>
            <a:ext cx="2627471" cy="1846421"/>
            <a:chOff x="0" y="0"/>
            <a:chExt cx="7006590" cy="4923790"/>
          </a:xfrm>
        </p:grpSpPr>
        <p:sp>
          <p:nvSpPr>
            <p:cNvPr id="274" name="Google Shape;274;p30"/>
            <p:cNvSpPr/>
            <p:nvPr/>
          </p:nvSpPr>
          <p:spPr>
            <a:xfrm>
              <a:off x="6350" y="6350"/>
              <a:ext cx="6993890" cy="4911090"/>
            </a:xfrm>
            <a:custGeom>
              <a:rect b="b" l="l" r="r" t="t"/>
              <a:pathLst>
                <a:path extrusionOk="0" h="4911090" w="6993890">
                  <a:moveTo>
                    <a:pt x="0" y="340233"/>
                  </a:moveTo>
                  <a:cubicBezTo>
                    <a:pt x="0" y="152273"/>
                    <a:pt x="152400" y="0"/>
                    <a:pt x="340487" y="0"/>
                  </a:cubicBezTo>
                  <a:lnTo>
                    <a:pt x="6653403" y="0"/>
                  </a:lnTo>
                  <a:cubicBezTo>
                    <a:pt x="6841490" y="0"/>
                    <a:pt x="6993890" y="152273"/>
                    <a:pt x="6993890" y="340233"/>
                  </a:cubicBezTo>
                  <a:lnTo>
                    <a:pt x="6993890" y="4570857"/>
                  </a:lnTo>
                  <a:cubicBezTo>
                    <a:pt x="6993890" y="4758817"/>
                    <a:pt x="6841490" y="4911090"/>
                    <a:pt x="6653403" y="4911090"/>
                  </a:cubicBezTo>
                  <a:lnTo>
                    <a:pt x="340487" y="4911090"/>
                  </a:lnTo>
                  <a:cubicBezTo>
                    <a:pt x="152400" y="4911090"/>
                    <a:pt x="0" y="4758817"/>
                    <a:pt x="0" y="4570857"/>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 name="Google Shape;275;p30"/>
            <p:cNvSpPr/>
            <p:nvPr/>
          </p:nvSpPr>
          <p:spPr>
            <a:xfrm>
              <a:off x="0" y="0"/>
              <a:ext cx="7006590" cy="4923790"/>
            </a:xfrm>
            <a:custGeom>
              <a:rect b="b" l="l" r="r" t="t"/>
              <a:pathLst>
                <a:path extrusionOk="0" h="4923790" w="7006590">
                  <a:moveTo>
                    <a:pt x="0" y="346583"/>
                  </a:moveTo>
                  <a:cubicBezTo>
                    <a:pt x="0" y="155194"/>
                    <a:pt x="155321" y="0"/>
                    <a:pt x="346837" y="0"/>
                  </a:cubicBezTo>
                  <a:lnTo>
                    <a:pt x="6659753" y="0"/>
                  </a:lnTo>
                  <a:lnTo>
                    <a:pt x="6659753" y="6350"/>
                  </a:lnTo>
                  <a:lnTo>
                    <a:pt x="6659753" y="0"/>
                  </a:lnTo>
                  <a:cubicBezTo>
                    <a:pt x="6851269" y="0"/>
                    <a:pt x="7006590" y="155194"/>
                    <a:pt x="7006590" y="346583"/>
                  </a:cubicBezTo>
                  <a:lnTo>
                    <a:pt x="7000240" y="346583"/>
                  </a:lnTo>
                  <a:lnTo>
                    <a:pt x="7006590" y="346583"/>
                  </a:lnTo>
                  <a:lnTo>
                    <a:pt x="7006590" y="4577207"/>
                  </a:lnTo>
                  <a:lnTo>
                    <a:pt x="7000240" y="4577207"/>
                  </a:lnTo>
                  <a:lnTo>
                    <a:pt x="7006590" y="4577207"/>
                  </a:lnTo>
                  <a:cubicBezTo>
                    <a:pt x="7006590" y="4768596"/>
                    <a:pt x="6851269" y="4923790"/>
                    <a:pt x="6659753" y="4923790"/>
                  </a:cubicBezTo>
                  <a:lnTo>
                    <a:pt x="6659753" y="4917440"/>
                  </a:lnTo>
                  <a:lnTo>
                    <a:pt x="6659753" y="4923790"/>
                  </a:lnTo>
                  <a:lnTo>
                    <a:pt x="346837" y="4923790"/>
                  </a:lnTo>
                  <a:lnTo>
                    <a:pt x="346837" y="4917440"/>
                  </a:lnTo>
                  <a:lnTo>
                    <a:pt x="346837" y="4923790"/>
                  </a:lnTo>
                  <a:cubicBezTo>
                    <a:pt x="155321" y="4923790"/>
                    <a:pt x="0" y="4768723"/>
                    <a:pt x="0" y="4577207"/>
                  </a:cubicBezTo>
                  <a:lnTo>
                    <a:pt x="0" y="346583"/>
                  </a:lnTo>
                  <a:lnTo>
                    <a:pt x="6350" y="346583"/>
                  </a:lnTo>
                  <a:lnTo>
                    <a:pt x="0" y="346583"/>
                  </a:lnTo>
                  <a:moveTo>
                    <a:pt x="12700" y="346583"/>
                  </a:moveTo>
                  <a:lnTo>
                    <a:pt x="12700" y="4577207"/>
                  </a:lnTo>
                  <a:lnTo>
                    <a:pt x="6350" y="4577207"/>
                  </a:lnTo>
                  <a:lnTo>
                    <a:pt x="12700" y="4577207"/>
                  </a:lnTo>
                  <a:cubicBezTo>
                    <a:pt x="12700" y="4761611"/>
                    <a:pt x="162306" y="4911090"/>
                    <a:pt x="346837" y="4911090"/>
                  </a:cubicBezTo>
                  <a:lnTo>
                    <a:pt x="6659753" y="4911090"/>
                  </a:lnTo>
                  <a:cubicBezTo>
                    <a:pt x="6844285" y="4911090"/>
                    <a:pt x="6993890" y="4761611"/>
                    <a:pt x="6993890" y="4577207"/>
                  </a:cubicBezTo>
                  <a:lnTo>
                    <a:pt x="6993890" y="346583"/>
                  </a:lnTo>
                  <a:cubicBezTo>
                    <a:pt x="6993890" y="162179"/>
                    <a:pt x="6844284" y="12700"/>
                    <a:pt x="6659753" y="12700"/>
                  </a:cubicBezTo>
                  <a:lnTo>
                    <a:pt x="346837" y="12700"/>
                  </a:lnTo>
                  <a:lnTo>
                    <a:pt x="346837" y="6350"/>
                  </a:lnTo>
                  <a:lnTo>
                    <a:pt x="346837" y="12700"/>
                  </a:lnTo>
                  <a:cubicBezTo>
                    <a:pt x="162306" y="12700"/>
                    <a:pt x="12700" y="162179"/>
                    <a:pt x="12700" y="346583"/>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76" name="Google Shape;276;p30"/>
          <p:cNvSpPr/>
          <p:nvPr/>
        </p:nvSpPr>
        <p:spPr>
          <a:xfrm>
            <a:off x="6171605" y="1393108"/>
            <a:ext cx="425291" cy="425291"/>
          </a:xfrm>
          <a:custGeom>
            <a:rect b="b" l="l" r="r" t="t"/>
            <a:pathLst>
              <a:path extrusionOk="0"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descr="preencoded.png" id="277" name="Google Shape;277;p30"/>
          <p:cNvSpPr/>
          <p:nvPr/>
        </p:nvSpPr>
        <p:spPr>
          <a:xfrm>
            <a:off x="6288586" y="1510008"/>
            <a:ext cx="191319" cy="191319"/>
          </a:xfrm>
          <a:custGeom>
            <a:rect b="b" l="l" r="r" t="t"/>
            <a:pathLst>
              <a:path extrusionOk="0" h="382638" w="382638">
                <a:moveTo>
                  <a:pt x="0" y="0"/>
                </a:moveTo>
                <a:lnTo>
                  <a:pt x="382638" y="0"/>
                </a:lnTo>
                <a:lnTo>
                  <a:pt x="382638" y="382638"/>
                </a:lnTo>
                <a:lnTo>
                  <a:pt x="0" y="382638"/>
                </a:lnTo>
                <a:lnTo>
                  <a:pt x="0" y="0"/>
                </a:lnTo>
                <a:close/>
              </a:path>
            </a:pathLst>
          </a:custGeom>
          <a:blipFill rotWithShape="1">
            <a:blip r:embed="rId6">
              <a:alphaModFix/>
            </a:blip>
            <a:stretch>
              <a:fillRect b="0" l="-14632" r="-14632" t="0"/>
            </a:stretch>
          </a:blipFill>
          <a:ln>
            <a:noFill/>
          </a:ln>
        </p:spPr>
      </p:sp>
      <p:sp>
        <p:nvSpPr>
          <p:cNvPr id="278" name="Google Shape;278;p30"/>
          <p:cNvSpPr txBox="1"/>
          <p:nvPr/>
        </p:nvSpPr>
        <p:spPr>
          <a:xfrm>
            <a:off x="6171605" y="1955378"/>
            <a:ext cx="2257796" cy="226219"/>
          </a:xfrm>
          <a:prstGeom prst="rect">
            <a:avLst/>
          </a:prstGeom>
          <a:noFill/>
          <a:ln>
            <a:noFill/>
          </a:ln>
        </p:spPr>
        <p:txBody>
          <a:bodyPr anchorCtr="0" anchor="t" bIns="0" lIns="0" spcFirstLastPara="1" rIns="0" wrap="square" tIns="0">
            <a:spAutoFit/>
          </a:bodyPr>
          <a:lstStyle/>
          <a:p>
            <a:pPr indent="0" lvl="0" marL="0" marR="0" rtl="0" algn="l">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Affordable Soil Nutrients</a:t>
            </a:r>
            <a:endParaRPr sz="700"/>
          </a:p>
        </p:txBody>
      </p:sp>
      <p:sp>
        <p:nvSpPr>
          <p:cNvPr id="279" name="Google Shape;279;p30"/>
          <p:cNvSpPr txBox="1"/>
          <p:nvPr/>
        </p:nvSpPr>
        <p:spPr>
          <a:xfrm>
            <a:off x="6171605" y="2214267"/>
            <a:ext cx="2329682" cy="506015"/>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Accessible organic fertilizer for farmers</a:t>
            </a:r>
            <a:endParaRPr sz="700"/>
          </a:p>
        </p:txBody>
      </p:sp>
      <p:grpSp>
        <p:nvGrpSpPr>
          <p:cNvPr id="280" name="Google Shape;280;p30"/>
          <p:cNvGrpSpPr/>
          <p:nvPr/>
        </p:nvGrpSpPr>
        <p:grpSpPr>
          <a:xfrm>
            <a:off x="493738" y="3227637"/>
            <a:ext cx="4009739" cy="1398174"/>
            <a:chOff x="0" y="0"/>
            <a:chExt cx="10692638" cy="3728466"/>
          </a:xfrm>
        </p:grpSpPr>
        <p:sp>
          <p:nvSpPr>
            <p:cNvPr id="281" name="Google Shape;281;p30"/>
            <p:cNvSpPr/>
            <p:nvPr/>
          </p:nvSpPr>
          <p:spPr>
            <a:xfrm>
              <a:off x="6350" y="6350"/>
              <a:ext cx="10679938" cy="3715766"/>
            </a:xfrm>
            <a:custGeom>
              <a:rect b="b" l="l" r="r" t="t"/>
              <a:pathLst>
                <a:path extrusionOk="0" h="3715766" w="10679938">
                  <a:moveTo>
                    <a:pt x="0" y="340233"/>
                  </a:moveTo>
                  <a:cubicBezTo>
                    <a:pt x="0" y="152273"/>
                    <a:pt x="152654" y="0"/>
                    <a:pt x="340995" y="0"/>
                  </a:cubicBezTo>
                  <a:lnTo>
                    <a:pt x="10338943" y="0"/>
                  </a:lnTo>
                  <a:cubicBezTo>
                    <a:pt x="10527285" y="0"/>
                    <a:pt x="10679938" y="152273"/>
                    <a:pt x="10679938" y="340233"/>
                  </a:cubicBezTo>
                  <a:lnTo>
                    <a:pt x="10679938" y="3375533"/>
                  </a:lnTo>
                  <a:cubicBezTo>
                    <a:pt x="10679938" y="3563493"/>
                    <a:pt x="10527285" y="3715766"/>
                    <a:pt x="10338943" y="3715766"/>
                  </a:cubicBezTo>
                  <a:lnTo>
                    <a:pt x="340995" y="3715766"/>
                  </a:lnTo>
                  <a:cubicBezTo>
                    <a:pt x="152654" y="3715766"/>
                    <a:pt x="0" y="3563366"/>
                    <a:pt x="0" y="3375533"/>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 name="Google Shape;282;p30"/>
            <p:cNvSpPr/>
            <p:nvPr/>
          </p:nvSpPr>
          <p:spPr>
            <a:xfrm>
              <a:off x="0" y="0"/>
              <a:ext cx="10692638" cy="3728466"/>
            </a:xfrm>
            <a:custGeom>
              <a:rect b="b" l="l" r="r" t="t"/>
              <a:pathLst>
                <a:path extrusionOk="0" h="3728466" w="10692638">
                  <a:moveTo>
                    <a:pt x="0" y="346583"/>
                  </a:moveTo>
                  <a:cubicBezTo>
                    <a:pt x="0" y="155194"/>
                    <a:pt x="155575" y="0"/>
                    <a:pt x="347345" y="0"/>
                  </a:cubicBezTo>
                  <a:lnTo>
                    <a:pt x="10345293" y="0"/>
                  </a:lnTo>
                  <a:lnTo>
                    <a:pt x="10345293" y="6350"/>
                  </a:lnTo>
                  <a:lnTo>
                    <a:pt x="10345293" y="0"/>
                  </a:lnTo>
                  <a:cubicBezTo>
                    <a:pt x="10537063" y="0"/>
                    <a:pt x="10692638" y="155194"/>
                    <a:pt x="10692638" y="346583"/>
                  </a:cubicBezTo>
                  <a:lnTo>
                    <a:pt x="10686288" y="346583"/>
                  </a:lnTo>
                  <a:lnTo>
                    <a:pt x="10692638" y="346583"/>
                  </a:lnTo>
                  <a:lnTo>
                    <a:pt x="10692638" y="3381883"/>
                  </a:lnTo>
                  <a:lnTo>
                    <a:pt x="10686288" y="3381883"/>
                  </a:lnTo>
                  <a:lnTo>
                    <a:pt x="10692638" y="3381883"/>
                  </a:lnTo>
                  <a:cubicBezTo>
                    <a:pt x="10692638" y="3573272"/>
                    <a:pt x="10537063" y="3728466"/>
                    <a:pt x="10345293" y="3728466"/>
                  </a:cubicBezTo>
                  <a:lnTo>
                    <a:pt x="10345293" y="3722116"/>
                  </a:lnTo>
                  <a:lnTo>
                    <a:pt x="10345293" y="3728466"/>
                  </a:lnTo>
                  <a:lnTo>
                    <a:pt x="347345" y="3728466"/>
                  </a:lnTo>
                  <a:lnTo>
                    <a:pt x="347345" y="3722116"/>
                  </a:lnTo>
                  <a:lnTo>
                    <a:pt x="347345" y="3728466"/>
                  </a:lnTo>
                  <a:cubicBezTo>
                    <a:pt x="155575" y="3728466"/>
                    <a:pt x="0" y="3573272"/>
                    <a:pt x="0" y="3381883"/>
                  </a:cubicBezTo>
                  <a:lnTo>
                    <a:pt x="0" y="346583"/>
                  </a:lnTo>
                  <a:lnTo>
                    <a:pt x="6350" y="346583"/>
                  </a:lnTo>
                  <a:lnTo>
                    <a:pt x="0" y="346583"/>
                  </a:lnTo>
                  <a:moveTo>
                    <a:pt x="12700" y="346583"/>
                  </a:moveTo>
                  <a:lnTo>
                    <a:pt x="12700" y="3381883"/>
                  </a:lnTo>
                  <a:lnTo>
                    <a:pt x="6350" y="3381883"/>
                  </a:lnTo>
                  <a:lnTo>
                    <a:pt x="12700" y="3381883"/>
                  </a:lnTo>
                  <a:cubicBezTo>
                    <a:pt x="12700" y="3566287"/>
                    <a:pt x="162560" y="3715766"/>
                    <a:pt x="347345" y="3715766"/>
                  </a:cubicBezTo>
                  <a:lnTo>
                    <a:pt x="10345293" y="3715766"/>
                  </a:lnTo>
                  <a:cubicBezTo>
                    <a:pt x="10530078" y="3715766"/>
                    <a:pt x="10679938" y="3566287"/>
                    <a:pt x="10679938" y="3381883"/>
                  </a:cubicBezTo>
                  <a:lnTo>
                    <a:pt x="10679938" y="346583"/>
                  </a:lnTo>
                  <a:cubicBezTo>
                    <a:pt x="10679938" y="162179"/>
                    <a:pt x="10530078" y="12700"/>
                    <a:pt x="10345293" y="12700"/>
                  </a:cubicBezTo>
                  <a:lnTo>
                    <a:pt x="347345" y="12700"/>
                  </a:lnTo>
                  <a:lnTo>
                    <a:pt x="347345" y="6350"/>
                  </a:lnTo>
                  <a:lnTo>
                    <a:pt x="347345" y="12700"/>
                  </a:lnTo>
                  <a:cubicBezTo>
                    <a:pt x="162560" y="12700"/>
                    <a:pt x="12700" y="162179"/>
                    <a:pt x="12700" y="346583"/>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83" name="Google Shape;283;p30"/>
          <p:cNvSpPr/>
          <p:nvPr/>
        </p:nvSpPr>
        <p:spPr>
          <a:xfrm>
            <a:off x="642642" y="3376537"/>
            <a:ext cx="425291" cy="425291"/>
          </a:xfrm>
          <a:custGeom>
            <a:rect b="b" l="l" r="r" t="t"/>
            <a:pathLst>
              <a:path extrusionOk="0"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descr="preencoded.png" id="284" name="Google Shape;284;p30"/>
          <p:cNvSpPr/>
          <p:nvPr/>
        </p:nvSpPr>
        <p:spPr>
          <a:xfrm>
            <a:off x="759619" y="3493442"/>
            <a:ext cx="191319" cy="191319"/>
          </a:xfrm>
          <a:custGeom>
            <a:rect b="b" l="l" r="r" t="t"/>
            <a:pathLst>
              <a:path extrusionOk="0" h="382638" w="382638">
                <a:moveTo>
                  <a:pt x="0" y="0"/>
                </a:moveTo>
                <a:lnTo>
                  <a:pt x="382638" y="0"/>
                </a:lnTo>
                <a:lnTo>
                  <a:pt x="382638" y="382638"/>
                </a:lnTo>
                <a:lnTo>
                  <a:pt x="0" y="382638"/>
                </a:lnTo>
                <a:lnTo>
                  <a:pt x="0" y="0"/>
                </a:lnTo>
                <a:close/>
              </a:path>
            </a:pathLst>
          </a:custGeom>
          <a:blipFill rotWithShape="1">
            <a:blip r:embed="rId7">
              <a:alphaModFix/>
            </a:blip>
            <a:stretch>
              <a:fillRect b="0" l="0" r="0" t="0"/>
            </a:stretch>
          </a:blipFill>
          <a:ln>
            <a:noFill/>
          </a:ln>
        </p:spPr>
      </p:sp>
      <p:sp>
        <p:nvSpPr>
          <p:cNvPr id="285" name="Google Shape;285;p30"/>
          <p:cNvSpPr txBox="1"/>
          <p:nvPr/>
        </p:nvSpPr>
        <p:spPr>
          <a:xfrm>
            <a:off x="642642" y="3938812"/>
            <a:ext cx="2780929" cy="226218"/>
          </a:xfrm>
          <a:prstGeom prst="rect">
            <a:avLst/>
          </a:prstGeom>
          <a:noFill/>
          <a:ln>
            <a:noFill/>
          </a:ln>
        </p:spPr>
        <p:txBody>
          <a:bodyPr anchorCtr="0" anchor="t" bIns="0" lIns="0" spcFirstLastPara="1" rIns="0" wrap="square" tIns="0">
            <a:spAutoFit/>
          </a:bodyPr>
          <a:lstStyle/>
          <a:p>
            <a:pPr indent="0" lvl="0" marL="0" marR="0" rtl="0" algn="l">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Community-Driven Operations</a:t>
            </a:r>
            <a:endParaRPr sz="700"/>
          </a:p>
        </p:txBody>
      </p:sp>
      <p:sp>
        <p:nvSpPr>
          <p:cNvPr id="286" name="Google Shape;286;p30"/>
          <p:cNvSpPr txBox="1"/>
          <p:nvPr/>
        </p:nvSpPr>
        <p:spPr>
          <a:xfrm>
            <a:off x="642642" y="4197696"/>
            <a:ext cx="3711921" cy="279201"/>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Local employment and community empowerment</a:t>
            </a:r>
            <a:endParaRPr sz="700"/>
          </a:p>
        </p:txBody>
      </p:sp>
      <p:grpSp>
        <p:nvGrpSpPr>
          <p:cNvPr id="287" name="Google Shape;287;p30"/>
          <p:cNvGrpSpPr/>
          <p:nvPr/>
        </p:nvGrpSpPr>
        <p:grpSpPr>
          <a:xfrm>
            <a:off x="4640461" y="3227637"/>
            <a:ext cx="4009739" cy="1398174"/>
            <a:chOff x="0" y="0"/>
            <a:chExt cx="10692638" cy="3728466"/>
          </a:xfrm>
        </p:grpSpPr>
        <p:sp>
          <p:nvSpPr>
            <p:cNvPr id="288" name="Google Shape;288;p30"/>
            <p:cNvSpPr/>
            <p:nvPr/>
          </p:nvSpPr>
          <p:spPr>
            <a:xfrm>
              <a:off x="6350" y="6350"/>
              <a:ext cx="10679938" cy="3715766"/>
            </a:xfrm>
            <a:custGeom>
              <a:rect b="b" l="l" r="r" t="t"/>
              <a:pathLst>
                <a:path extrusionOk="0" h="3715766" w="10679938">
                  <a:moveTo>
                    <a:pt x="0" y="340233"/>
                  </a:moveTo>
                  <a:cubicBezTo>
                    <a:pt x="0" y="152273"/>
                    <a:pt x="152654" y="0"/>
                    <a:pt x="340995" y="0"/>
                  </a:cubicBezTo>
                  <a:lnTo>
                    <a:pt x="10338943" y="0"/>
                  </a:lnTo>
                  <a:cubicBezTo>
                    <a:pt x="10527285" y="0"/>
                    <a:pt x="10679938" y="152273"/>
                    <a:pt x="10679938" y="340233"/>
                  </a:cubicBezTo>
                  <a:lnTo>
                    <a:pt x="10679938" y="3375533"/>
                  </a:lnTo>
                  <a:cubicBezTo>
                    <a:pt x="10679938" y="3563493"/>
                    <a:pt x="10527285" y="3715766"/>
                    <a:pt x="10338943" y="3715766"/>
                  </a:cubicBezTo>
                  <a:lnTo>
                    <a:pt x="340995" y="3715766"/>
                  </a:lnTo>
                  <a:cubicBezTo>
                    <a:pt x="152654" y="3715766"/>
                    <a:pt x="0" y="3563366"/>
                    <a:pt x="0" y="3375533"/>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9" name="Google Shape;289;p30"/>
            <p:cNvSpPr/>
            <p:nvPr/>
          </p:nvSpPr>
          <p:spPr>
            <a:xfrm>
              <a:off x="0" y="0"/>
              <a:ext cx="10692638" cy="3728466"/>
            </a:xfrm>
            <a:custGeom>
              <a:rect b="b" l="l" r="r" t="t"/>
              <a:pathLst>
                <a:path extrusionOk="0" h="3728466" w="10692638">
                  <a:moveTo>
                    <a:pt x="0" y="346583"/>
                  </a:moveTo>
                  <a:cubicBezTo>
                    <a:pt x="0" y="155194"/>
                    <a:pt x="155575" y="0"/>
                    <a:pt x="347345" y="0"/>
                  </a:cubicBezTo>
                  <a:lnTo>
                    <a:pt x="10345293" y="0"/>
                  </a:lnTo>
                  <a:lnTo>
                    <a:pt x="10345293" y="6350"/>
                  </a:lnTo>
                  <a:lnTo>
                    <a:pt x="10345293" y="0"/>
                  </a:lnTo>
                  <a:cubicBezTo>
                    <a:pt x="10537063" y="0"/>
                    <a:pt x="10692638" y="155194"/>
                    <a:pt x="10692638" y="346583"/>
                  </a:cubicBezTo>
                  <a:lnTo>
                    <a:pt x="10686288" y="346583"/>
                  </a:lnTo>
                  <a:lnTo>
                    <a:pt x="10692638" y="346583"/>
                  </a:lnTo>
                  <a:lnTo>
                    <a:pt x="10692638" y="3381883"/>
                  </a:lnTo>
                  <a:lnTo>
                    <a:pt x="10686288" y="3381883"/>
                  </a:lnTo>
                  <a:lnTo>
                    <a:pt x="10692638" y="3381883"/>
                  </a:lnTo>
                  <a:cubicBezTo>
                    <a:pt x="10692638" y="3573272"/>
                    <a:pt x="10537063" y="3728466"/>
                    <a:pt x="10345293" y="3728466"/>
                  </a:cubicBezTo>
                  <a:lnTo>
                    <a:pt x="10345293" y="3722116"/>
                  </a:lnTo>
                  <a:lnTo>
                    <a:pt x="10345293" y="3728466"/>
                  </a:lnTo>
                  <a:lnTo>
                    <a:pt x="347345" y="3728466"/>
                  </a:lnTo>
                  <a:lnTo>
                    <a:pt x="347345" y="3722116"/>
                  </a:lnTo>
                  <a:lnTo>
                    <a:pt x="347345" y="3728466"/>
                  </a:lnTo>
                  <a:cubicBezTo>
                    <a:pt x="155575" y="3728466"/>
                    <a:pt x="0" y="3573272"/>
                    <a:pt x="0" y="3381883"/>
                  </a:cubicBezTo>
                  <a:lnTo>
                    <a:pt x="0" y="346583"/>
                  </a:lnTo>
                  <a:lnTo>
                    <a:pt x="6350" y="346583"/>
                  </a:lnTo>
                  <a:lnTo>
                    <a:pt x="0" y="346583"/>
                  </a:lnTo>
                  <a:moveTo>
                    <a:pt x="12700" y="346583"/>
                  </a:moveTo>
                  <a:lnTo>
                    <a:pt x="12700" y="3381883"/>
                  </a:lnTo>
                  <a:lnTo>
                    <a:pt x="6350" y="3381883"/>
                  </a:lnTo>
                  <a:lnTo>
                    <a:pt x="12700" y="3381883"/>
                  </a:lnTo>
                  <a:cubicBezTo>
                    <a:pt x="12700" y="3566287"/>
                    <a:pt x="162560" y="3715766"/>
                    <a:pt x="347345" y="3715766"/>
                  </a:cubicBezTo>
                  <a:lnTo>
                    <a:pt x="10345293" y="3715766"/>
                  </a:lnTo>
                  <a:cubicBezTo>
                    <a:pt x="10530078" y="3715766"/>
                    <a:pt x="10679938" y="3566287"/>
                    <a:pt x="10679938" y="3381883"/>
                  </a:cubicBezTo>
                  <a:lnTo>
                    <a:pt x="10679938" y="346583"/>
                  </a:lnTo>
                  <a:cubicBezTo>
                    <a:pt x="10679938" y="162179"/>
                    <a:pt x="10530078" y="12700"/>
                    <a:pt x="10345293" y="12700"/>
                  </a:cubicBezTo>
                  <a:lnTo>
                    <a:pt x="347345" y="12700"/>
                  </a:lnTo>
                  <a:lnTo>
                    <a:pt x="347345" y="6350"/>
                  </a:lnTo>
                  <a:lnTo>
                    <a:pt x="347345" y="12700"/>
                  </a:lnTo>
                  <a:cubicBezTo>
                    <a:pt x="162560" y="12700"/>
                    <a:pt x="12700" y="162179"/>
                    <a:pt x="12700" y="346583"/>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90" name="Google Shape;290;p30"/>
          <p:cNvSpPr/>
          <p:nvPr/>
        </p:nvSpPr>
        <p:spPr>
          <a:xfrm>
            <a:off x="4789366" y="3376537"/>
            <a:ext cx="425291" cy="425291"/>
          </a:xfrm>
          <a:custGeom>
            <a:rect b="b" l="l" r="r" t="t"/>
            <a:pathLst>
              <a:path extrusionOk="0"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descr="preencoded.png" id="291" name="Google Shape;291;p30"/>
          <p:cNvSpPr/>
          <p:nvPr/>
        </p:nvSpPr>
        <p:spPr>
          <a:xfrm>
            <a:off x="4906342" y="3493442"/>
            <a:ext cx="191319" cy="191319"/>
          </a:xfrm>
          <a:custGeom>
            <a:rect b="b" l="l" r="r" t="t"/>
            <a:pathLst>
              <a:path extrusionOk="0" h="382638" w="382638">
                <a:moveTo>
                  <a:pt x="0" y="0"/>
                </a:moveTo>
                <a:lnTo>
                  <a:pt x="382638" y="0"/>
                </a:lnTo>
                <a:lnTo>
                  <a:pt x="382638" y="382638"/>
                </a:lnTo>
                <a:lnTo>
                  <a:pt x="0" y="382638"/>
                </a:lnTo>
                <a:lnTo>
                  <a:pt x="0" y="0"/>
                </a:lnTo>
                <a:close/>
              </a:path>
            </a:pathLst>
          </a:custGeom>
          <a:blipFill rotWithShape="1">
            <a:blip r:embed="rId8">
              <a:alphaModFix/>
            </a:blip>
            <a:stretch>
              <a:fillRect b="0" l="0" r="0" t="0"/>
            </a:stretch>
          </a:blipFill>
          <a:ln>
            <a:noFill/>
          </a:ln>
        </p:spPr>
      </p:sp>
      <p:sp>
        <p:nvSpPr>
          <p:cNvPr id="292" name="Google Shape;292;p30"/>
          <p:cNvSpPr txBox="1"/>
          <p:nvPr/>
        </p:nvSpPr>
        <p:spPr>
          <a:xfrm>
            <a:off x="4789366" y="3938812"/>
            <a:ext cx="2343521" cy="226218"/>
          </a:xfrm>
          <a:prstGeom prst="rect">
            <a:avLst/>
          </a:prstGeom>
          <a:noFill/>
          <a:ln>
            <a:noFill/>
          </a:ln>
        </p:spPr>
        <p:txBody>
          <a:bodyPr anchorCtr="0" anchor="t" bIns="0" lIns="0" spcFirstLastPara="1" rIns="0" wrap="square" tIns="0">
            <a:spAutoFit/>
          </a:bodyPr>
          <a:lstStyle/>
          <a:p>
            <a:pPr indent="0" lvl="0" marL="0" marR="0" rtl="0" algn="l">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Environmental Protection</a:t>
            </a:r>
            <a:endParaRPr sz="700"/>
          </a:p>
        </p:txBody>
      </p:sp>
      <p:sp>
        <p:nvSpPr>
          <p:cNvPr id="293" name="Google Shape;293;p30"/>
          <p:cNvSpPr txBox="1"/>
          <p:nvPr/>
        </p:nvSpPr>
        <p:spPr>
          <a:xfrm>
            <a:off x="4789366" y="4197696"/>
            <a:ext cx="3711921" cy="279201"/>
          </a:xfrm>
          <a:prstGeom prst="rect">
            <a:avLst/>
          </a:prstGeom>
          <a:noFill/>
          <a:ln>
            <a:noFill/>
          </a:ln>
        </p:spPr>
        <p:txBody>
          <a:bodyPr anchorCtr="0" anchor="t" bIns="0" lIns="0" spcFirstLastPara="1" rIns="0" wrap="square" tIns="0">
            <a:spAutoFit/>
          </a:bodyPr>
          <a:lstStyle/>
          <a:p>
            <a:pPr indent="0" lvl="0" marL="0" marR="0" rtl="0" algn="l">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Reduced emissions and soil restoration</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descr="preencoded.png" id="302" name="Google Shape;302;p3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03" name="Google Shape;303;p31"/>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id="304" name="Google Shape;304;p31"/>
          <p:cNvSpPr txBox="1"/>
          <p:nvPr/>
        </p:nvSpPr>
        <p:spPr>
          <a:xfrm>
            <a:off x="905322" y="309267"/>
            <a:ext cx="2898577" cy="371771"/>
          </a:xfrm>
          <a:prstGeom prst="rect">
            <a:avLst/>
          </a:prstGeom>
          <a:noFill/>
          <a:ln>
            <a:noFill/>
          </a:ln>
        </p:spPr>
        <p:txBody>
          <a:bodyPr anchorCtr="0" anchor="t" bIns="0" lIns="0" spcFirstLastPara="1" rIns="0" wrap="square" tIns="0">
            <a:spAutoFit/>
          </a:bodyPr>
          <a:lstStyle/>
          <a:p>
            <a:pPr indent="0" lvl="0" marL="0" marR="0" rtl="0" algn="l">
              <a:lnSpc>
                <a:spcPct val="124660"/>
              </a:lnSpc>
              <a:spcBef>
                <a:spcPts val="0"/>
              </a:spcBef>
              <a:spcAft>
                <a:spcPts val="0"/>
              </a:spcAft>
              <a:buNone/>
            </a:pPr>
            <a:r>
              <a:rPr b="1" i="0" lang="en" sz="2300" u="none" cap="none" strike="noStrike">
                <a:solidFill>
                  <a:srgbClr val="006747"/>
                </a:solidFill>
                <a:latin typeface="Arial"/>
                <a:ea typeface="Arial"/>
                <a:cs typeface="Arial"/>
                <a:sym typeface="Arial"/>
              </a:rPr>
              <a:t>Business Model</a:t>
            </a:r>
            <a:endParaRPr sz="700"/>
          </a:p>
        </p:txBody>
      </p:sp>
      <p:sp>
        <p:nvSpPr>
          <p:cNvPr id="305" name="Google Shape;305;p31"/>
          <p:cNvSpPr txBox="1"/>
          <p:nvPr/>
        </p:nvSpPr>
        <p:spPr>
          <a:xfrm>
            <a:off x="905323" y="1029667"/>
            <a:ext cx="2267398" cy="367160"/>
          </a:xfrm>
          <a:prstGeom prst="rect">
            <a:avLst/>
          </a:prstGeom>
          <a:noFill/>
          <a:ln>
            <a:noFill/>
          </a:ln>
        </p:spPr>
        <p:txBody>
          <a:bodyPr anchorCtr="0" anchor="t" bIns="0" lIns="0" spcFirstLastPara="1" rIns="0" wrap="square" tIns="0">
            <a:spAutoFit/>
          </a:bodyPr>
          <a:lstStyle/>
          <a:p>
            <a:pPr indent="0" lvl="0" marL="0" marR="0" rtl="0" algn="r">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Local Market Vendors &amp; Households</a:t>
            </a:r>
            <a:endParaRPr sz="700"/>
          </a:p>
        </p:txBody>
      </p:sp>
      <p:sp>
        <p:nvSpPr>
          <p:cNvPr id="306" name="Google Shape;306;p31"/>
          <p:cNvSpPr txBox="1"/>
          <p:nvPr/>
        </p:nvSpPr>
        <p:spPr>
          <a:xfrm>
            <a:off x="905323" y="1423469"/>
            <a:ext cx="2267398" cy="228305"/>
          </a:xfrm>
          <a:prstGeom prst="rect">
            <a:avLst/>
          </a:prstGeom>
          <a:noFill/>
          <a:ln>
            <a:noFill/>
          </a:ln>
        </p:spPr>
        <p:txBody>
          <a:bodyPr anchorCtr="0" anchor="t" bIns="0" lIns="0" spcFirstLastPara="1" rIns="0" wrap="square" tIns="0">
            <a:spAutoFit/>
          </a:bodyPr>
          <a:lstStyle/>
          <a:p>
            <a:pPr indent="0" lvl="0" marL="0" marR="0" rtl="0" algn="r">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Sell organic waste @ 1-3 ৳/kg</a:t>
            </a:r>
            <a:endParaRPr sz="700"/>
          </a:p>
        </p:txBody>
      </p:sp>
      <p:sp>
        <p:nvSpPr>
          <p:cNvPr descr="preencoded.png" id="307" name="Google Shape;307;p31"/>
          <p:cNvSpPr/>
          <p:nvPr/>
        </p:nvSpPr>
        <p:spPr>
          <a:xfrm>
            <a:off x="3288654" y="912914"/>
            <a:ext cx="2566616" cy="2566616"/>
          </a:xfrm>
          <a:custGeom>
            <a:rect b="b" l="l" r="r" t="t"/>
            <a:pathLst>
              <a:path extrusionOk="0" h="5133232" w="5133232">
                <a:moveTo>
                  <a:pt x="0" y="0"/>
                </a:moveTo>
                <a:lnTo>
                  <a:pt x="5133232" y="0"/>
                </a:lnTo>
                <a:lnTo>
                  <a:pt x="5133232" y="5133232"/>
                </a:lnTo>
                <a:lnTo>
                  <a:pt x="0" y="5133232"/>
                </a:lnTo>
                <a:lnTo>
                  <a:pt x="0" y="0"/>
                </a:lnTo>
                <a:close/>
              </a:path>
            </a:pathLst>
          </a:custGeom>
          <a:blipFill rotWithShape="1">
            <a:blip r:embed="rId4">
              <a:alphaModFix/>
            </a:blip>
            <a:stretch>
              <a:fillRect b="0" l="0" r="0" t="0"/>
            </a:stretch>
          </a:blipFill>
          <a:ln>
            <a:noFill/>
          </a:ln>
        </p:spPr>
      </p:sp>
      <p:sp>
        <p:nvSpPr>
          <p:cNvPr id="308" name="Google Shape;308;p31"/>
          <p:cNvSpPr txBox="1"/>
          <p:nvPr/>
        </p:nvSpPr>
        <p:spPr>
          <a:xfrm>
            <a:off x="4176451" y="1186944"/>
            <a:ext cx="173460" cy="273991"/>
          </a:xfrm>
          <a:prstGeom prst="rect">
            <a:avLst/>
          </a:prstGeom>
          <a:noFill/>
          <a:ln>
            <a:noFill/>
          </a:ln>
        </p:spPr>
        <p:txBody>
          <a:bodyPr anchorCtr="0" anchor="t" bIns="0" lIns="0" spcFirstLastPara="1" rIns="0" wrap="square" tIns="0">
            <a:spAutoFit/>
          </a:bodyPr>
          <a:lstStyle/>
          <a:p>
            <a:pPr indent="0" lvl="0" marL="0" marR="0" rtl="0" algn="l">
              <a:lnSpc>
                <a:spcPct val="160476"/>
              </a:lnSpc>
              <a:spcBef>
                <a:spcPts val="0"/>
              </a:spcBef>
              <a:spcAft>
                <a:spcPts val="0"/>
              </a:spcAft>
              <a:buNone/>
            </a:pPr>
            <a:r>
              <a:rPr b="1" i="0" lang="en" sz="1300" u="none" cap="none" strike="noStrike">
                <a:solidFill>
                  <a:srgbClr val="000000"/>
                </a:solidFill>
                <a:latin typeface="Arial"/>
                <a:ea typeface="Arial"/>
                <a:cs typeface="Arial"/>
                <a:sym typeface="Arial"/>
              </a:rPr>
              <a:t>1</a:t>
            </a:r>
            <a:endParaRPr sz="700"/>
          </a:p>
        </p:txBody>
      </p:sp>
      <p:sp>
        <p:nvSpPr>
          <p:cNvPr id="309" name="Google Shape;309;p31"/>
          <p:cNvSpPr txBox="1"/>
          <p:nvPr/>
        </p:nvSpPr>
        <p:spPr>
          <a:xfrm>
            <a:off x="5971208" y="1120231"/>
            <a:ext cx="1449286" cy="185961"/>
          </a:xfrm>
          <a:prstGeom prst="rect">
            <a:avLst/>
          </a:prstGeom>
          <a:noFill/>
          <a:ln>
            <a:noFill/>
          </a:ln>
        </p:spPr>
        <p:txBody>
          <a:bodyPr anchorCtr="0" anchor="t" bIns="0" lIns="0" spcFirstLastPara="1" rIns="0" wrap="square" tIns="0">
            <a:spAutoFit/>
          </a:bodyPr>
          <a:lstStyle/>
          <a:p>
            <a:pPr indent="0" lvl="0" marL="0" marR="0" rtl="0" algn="l">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Waste Collection</a:t>
            </a:r>
            <a:endParaRPr sz="700"/>
          </a:p>
        </p:txBody>
      </p:sp>
      <p:sp>
        <p:nvSpPr>
          <p:cNvPr id="310" name="Google Shape;310;p31"/>
          <p:cNvSpPr txBox="1"/>
          <p:nvPr/>
        </p:nvSpPr>
        <p:spPr>
          <a:xfrm>
            <a:off x="5971208" y="1332829"/>
            <a:ext cx="2267469" cy="228305"/>
          </a:xfrm>
          <a:prstGeom prst="rect">
            <a:avLst/>
          </a:prstGeom>
          <a:noFill/>
          <a:ln>
            <a:noFill/>
          </a:ln>
        </p:spPr>
        <p:txBody>
          <a:bodyPr anchorCtr="0" anchor="t" bIns="0" lIns="0" spcFirstLastPara="1" rIns="0" wrap="square" tIns="0">
            <a:spAutoFit/>
          </a:bodyPr>
          <a:lstStyle/>
          <a:p>
            <a:pPr indent="0" lvl="0" marL="0" marR="0" rtl="0" algn="l">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Daily pickup, manual sorting (Initially)</a:t>
            </a:r>
            <a:endParaRPr sz="700"/>
          </a:p>
        </p:txBody>
      </p:sp>
      <p:sp>
        <p:nvSpPr>
          <p:cNvPr descr="preencoded.png" id="311" name="Google Shape;311;p31"/>
          <p:cNvSpPr/>
          <p:nvPr/>
        </p:nvSpPr>
        <p:spPr>
          <a:xfrm>
            <a:off x="3288654" y="912914"/>
            <a:ext cx="2566616" cy="2566616"/>
          </a:xfrm>
          <a:custGeom>
            <a:rect b="b" l="l" r="r" t="t"/>
            <a:pathLst>
              <a:path extrusionOk="0" h="5133232" w="5133232">
                <a:moveTo>
                  <a:pt x="0" y="0"/>
                </a:moveTo>
                <a:lnTo>
                  <a:pt x="5133232" y="0"/>
                </a:lnTo>
                <a:lnTo>
                  <a:pt x="5133232" y="5133232"/>
                </a:lnTo>
                <a:lnTo>
                  <a:pt x="0" y="5133232"/>
                </a:lnTo>
                <a:lnTo>
                  <a:pt x="0" y="0"/>
                </a:lnTo>
                <a:close/>
              </a:path>
            </a:pathLst>
          </a:custGeom>
          <a:blipFill rotWithShape="1">
            <a:blip r:embed="rId5">
              <a:alphaModFix/>
            </a:blip>
            <a:stretch>
              <a:fillRect b="0" l="0" r="0" t="0"/>
            </a:stretch>
          </a:blipFill>
          <a:ln>
            <a:noFill/>
          </a:ln>
        </p:spPr>
      </p:sp>
      <p:sp>
        <p:nvSpPr>
          <p:cNvPr id="312" name="Google Shape;312;p31"/>
          <p:cNvSpPr txBox="1"/>
          <p:nvPr/>
        </p:nvSpPr>
        <p:spPr>
          <a:xfrm>
            <a:off x="5061385" y="1341425"/>
            <a:ext cx="173460" cy="273992"/>
          </a:xfrm>
          <a:prstGeom prst="rect">
            <a:avLst/>
          </a:prstGeom>
          <a:noFill/>
          <a:ln>
            <a:noFill/>
          </a:ln>
        </p:spPr>
        <p:txBody>
          <a:bodyPr anchorCtr="0" anchor="t" bIns="0" lIns="0" spcFirstLastPara="1" rIns="0" wrap="square" tIns="0">
            <a:spAutoFit/>
          </a:bodyPr>
          <a:lstStyle/>
          <a:p>
            <a:pPr indent="0" lvl="0" marL="0" marR="0" rtl="0" algn="l">
              <a:lnSpc>
                <a:spcPct val="160476"/>
              </a:lnSpc>
              <a:spcBef>
                <a:spcPts val="0"/>
              </a:spcBef>
              <a:spcAft>
                <a:spcPts val="0"/>
              </a:spcAft>
              <a:buNone/>
            </a:pPr>
            <a:r>
              <a:rPr b="1" i="0" lang="en" sz="1300" u="none" cap="none" strike="noStrike">
                <a:solidFill>
                  <a:srgbClr val="000000"/>
                </a:solidFill>
                <a:latin typeface="Arial"/>
                <a:ea typeface="Arial"/>
                <a:cs typeface="Arial"/>
                <a:sym typeface="Arial"/>
              </a:rPr>
              <a:t>2</a:t>
            </a:r>
            <a:endParaRPr sz="700"/>
          </a:p>
        </p:txBody>
      </p:sp>
      <p:sp>
        <p:nvSpPr>
          <p:cNvPr id="313" name="Google Shape;313;p31"/>
          <p:cNvSpPr txBox="1"/>
          <p:nvPr/>
        </p:nvSpPr>
        <p:spPr>
          <a:xfrm>
            <a:off x="6087147" y="2063949"/>
            <a:ext cx="1678929" cy="185962"/>
          </a:xfrm>
          <a:prstGeom prst="rect">
            <a:avLst/>
          </a:prstGeom>
          <a:noFill/>
          <a:ln>
            <a:noFill/>
          </a:ln>
        </p:spPr>
        <p:txBody>
          <a:bodyPr anchorCtr="0" anchor="t" bIns="0" lIns="0" spcFirstLastPara="1" rIns="0" wrap="square" tIns="0">
            <a:spAutoFit/>
          </a:bodyPr>
          <a:lstStyle/>
          <a:p>
            <a:pPr indent="0" lvl="0" marL="0" marR="0" rtl="0" algn="l">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Local Composting Hub</a:t>
            </a:r>
            <a:endParaRPr sz="700"/>
          </a:p>
        </p:txBody>
      </p:sp>
      <p:sp>
        <p:nvSpPr>
          <p:cNvPr id="314" name="Google Shape;314;p31"/>
          <p:cNvSpPr txBox="1"/>
          <p:nvPr/>
        </p:nvSpPr>
        <p:spPr>
          <a:xfrm>
            <a:off x="6087147" y="2276551"/>
            <a:ext cx="2151535" cy="228305"/>
          </a:xfrm>
          <a:prstGeom prst="rect">
            <a:avLst/>
          </a:prstGeom>
          <a:noFill/>
          <a:ln>
            <a:noFill/>
          </a:ln>
        </p:spPr>
        <p:txBody>
          <a:bodyPr anchorCtr="0" anchor="t" bIns="0" lIns="0" spcFirstLastPara="1" rIns="0" wrap="square" tIns="0">
            <a:spAutoFit/>
          </a:bodyPr>
          <a:lstStyle/>
          <a:p>
            <a:pPr indent="0" lvl="0" marL="0" marR="0" rtl="0" algn="l">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30–45 days controlled composting</a:t>
            </a:r>
            <a:endParaRPr sz="700"/>
          </a:p>
        </p:txBody>
      </p:sp>
      <p:sp>
        <p:nvSpPr>
          <p:cNvPr descr="preencoded.png" id="315" name="Google Shape;315;p31"/>
          <p:cNvSpPr/>
          <p:nvPr/>
        </p:nvSpPr>
        <p:spPr>
          <a:xfrm>
            <a:off x="3288654" y="912914"/>
            <a:ext cx="2566616" cy="2566616"/>
          </a:xfrm>
          <a:custGeom>
            <a:rect b="b" l="l" r="r" t="t"/>
            <a:pathLst>
              <a:path extrusionOk="0" h="5133232" w="5133232">
                <a:moveTo>
                  <a:pt x="0" y="0"/>
                </a:moveTo>
                <a:lnTo>
                  <a:pt x="5133232" y="0"/>
                </a:lnTo>
                <a:lnTo>
                  <a:pt x="5133232" y="5133232"/>
                </a:lnTo>
                <a:lnTo>
                  <a:pt x="0" y="5133232"/>
                </a:lnTo>
                <a:lnTo>
                  <a:pt x="0" y="0"/>
                </a:lnTo>
                <a:close/>
              </a:path>
            </a:pathLst>
          </a:custGeom>
          <a:blipFill rotWithShape="1">
            <a:blip r:embed="rId6">
              <a:alphaModFix/>
            </a:blip>
            <a:stretch>
              <a:fillRect b="0" l="0" r="0" t="0"/>
            </a:stretch>
          </a:blipFill>
          <a:ln>
            <a:noFill/>
          </a:ln>
        </p:spPr>
      </p:sp>
      <p:sp>
        <p:nvSpPr>
          <p:cNvPr id="316" name="Google Shape;316;p31"/>
          <p:cNvSpPr txBox="1"/>
          <p:nvPr/>
        </p:nvSpPr>
        <p:spPr>
          <a:xfrm>
            <a:off x="5370129" y="2185059"/>
            <a:ext cx="173460" cy="273992"/>
          </a:xfrm>
          <a:prstGeom prst="rect">
            <a:avLst/>
          </a:prstGeom>
          <a:noFill/>
          <a:ln>
            <a:noFill/>
          </a:ln>
        </p:spPr>
        <p:txBody>
          <a:bodyPr anchorCtr="0" anchor="t" bIns="0" lIns="0" spcFirstLastPara="1" rIns="0" wrap="square" tIns="0">
            <a:spAutoFit/>
          </a:bodyPr>
          <a:lstStyle/>
          <a:p>
            <a:pPr indent="0" lvl="0" marL="0" marR="0" rtl="0" algn="l">
              <a:lnSpc>
                <a:spcPct val="160476"/>
              </a:lnSpc>
              <a:spcBef>
                <a:spcPts val="0"/>
              </a:spcBef>
              <a:spcAft>
                <a:spcPts val="0"/>
              </a:spcAft>
              <a:buNone/>
            </a:pPr>
            <a:r>
              <a:rPr b="1" i="0" lang="en" sz="1300" u="none" cap="none" strike="noStrike">
                <a:solidFill>
                  <a:srgbClr val="000000"/>
                </a:solidFill>
                <a:latin typeface="Arial"/>
                <a:ea typeface="Arial"/>
                <a:cs typeface="Arial"/>
                <a:sym typeface="Arial"/>
              </a:rPr>
              <a:t>3</a:t>
            </a:r>
            <a:endParaRPr sz="700"/>
          </a:p>
        </p:txBody>
      </p:sp>
      <p:sp>
        <p:nvSpPr>
          <p:cNvPr id="317" name="Google Shape;317;p31"/>
          <p:cNvSpPr txBox="1"/>
          <p:nvPr/>
        </p:nvSpPr>
        <p:spPr>
          <a:xfrm>
            <a:off x="5971208" y="2917031"/>
            <a:ext cx="1761529" cy="185962"/>
          </a:xfrm>
          <a:prstGeom prst="rect">
            <a:avLst/>
          </a:prstGeom>
          <a:noFill/>
          <a:ln>
            <a:noFill/>
          </a:ln>
        </p:spPr>
        <p:txBody>
          <a:bodyPr anchorCtr="0" anchor="t" bIns="0" lIns="0" spcFirstLastPara="1" rIns="0" wrap="square" tIns="0">
            <a:spAutoFit/>
          </a:bodyPr>
          <a:lstStyle/>
          <a:p>
            <a:pPr indent="0" lvl="0" marL="0" marR="0" rtl="0" algn="l">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Organic Compost Ready</a:t>
            </a:r>
            <a:endParaRPr sz="700"/>
          </a:p>
        </p:txBody>
      </p:sp>
      <p:sp>
        <p:nvSpPr>
          <p:cNvPr id="318" name="Google Shape;318;p31"/>
          <p:cNvSpPr txBox="1"/>
          <p:nvPr/>
        </p:nvSpPr>
        <p:spPr>
          <a:xfrm>
            <a:off x="5971208" y="3129634"/>
            <a:ext cx="2267469" cy="228305"/>
          </a:xfrm>
          <a:prstGeom prst="rect">
            <a:avLst/>
          </a:prstGeom>
          <a:noFill/>
          <a:ln>
            <a:noFill/>
          </a:ln>
        </p:spPr>
        <p:txBody>
          <a:bodyPr anchorCtr="0" anchor="t" bIns="0" lIns="0" spcFirstLastPara="1" rIns="0" wrap="square" tIns="0">
            <a:spAutoFit/>
          </a:bodyPr>
          <a:lstStyle/>
          <a:p>
            <a:pPr indent="0" lvl="0" marL="0" marR="0" rtl="0" algn="l">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Bottling and market preparation</a:t>
            </a:r>
            <a:endParaRPr sz="700"/>
          </a:p>
        </p:txBody>
      </p:sp>
      <p:sp>
        <p:nvSpPr>
          <p:cNvPr descr="preencoded.png" id="319" name="Google Shape;319;p31"/>
          <p:cNvSpPr/>
          <p:nvPr/>
        </p:nvSpPr>
        <p:spPr>
          <a:xfrm>
            <a:off x="3288654" y="912914"/>
            <a:ext cx="2566616" cy="2566616"/>
          </a:xfrm>
          <a:custGeom>
            <a:rect b="b" l="l" r="r" t="t"/>
            <a:pathLst>
              <a:path extrusionOk="0" h="5133232" w="5133232">
                <a:moveTo>
                  <a:pt x="0" y="0"/>
                </a:moveTo>
                <a:lnTo>
                  <a:pt x="5133232" y="0"/>
                </a:lnTo>
                <a:lnTo>
                  <a:pt x="5133232" y="5133232"/>
                </a:lnTo>
                <a:lnTo>
                  <a:pt x="0" y="5133232"/>
                </a:lnTo>
                <a:lnTo>
                  <a:pt x="0" y="0"/>
                </a:lnTo>
                <a:close/>
              </a:path>
            </a:pathLst>
          </a:custGeom>
          <a:blipFill rotWithShape="1">
            <a:blip r:embed="rId7">
              <a:alphaModFix/>
            </a:blip>
            <a:stretch>
              <a:fillRect b="0" l="0" r="0" t="0"/>
            </a:stretch>
          </a:blipFill>
          <a:ln>
            <a:noFill/>
          </a:ln>
        </p:spPr>
      </p:sp>
      <p:sp>
        <p:nvSpPr>
          <p:cNvPr id="320" name="Google Shape;320;p31"/>
          <p:cNvSpPr txBox="1"/>
          <p:nvPr/>
        </p:nvSpPr>
        <p:spPr>
          <a:xfrm>
            <a:off x="4793942" y="2874207"/>
            <a:ext cx="173460" cy="273992"/>
          </a:xfrm>
          <a:prstGeom prst="rect">
            <a:avLst/>
          </a:prstGeom>
          <a:noFill/>
          <a:ln>
            <a:noFill/>
          </a:ln>
        </p:spPr>
        <p:txBody>
          <a:bodyPr anchorCtr="0" anchor="t" bIns="0" lIns="0" spcFirstLastPara="1" rIns="0" wrap="square" tIns="0">
            <a:spAutoFit/>
          </a:bodyPr>
          <a:lstStyle/>
          <a:p>
            <a:pPr indent="0" lvl="0" marL="0" marR="0" rtl="0" algn="l">
              <a:lnSpc>
                <a:spcPct val="160476"/>
              </a:lnSpc>
              <a:spcBef>
                <a:spcPts val="0"/>
              </a:spcBef>
              <a:spcAft>
                <a:spcPts val="0"/>
              </a:spcAft>
              <a:buNone/>
            </a:pPr>
            <a:r>
              <a:rPr b="1" i="0" lang="en" sz="1300" u="none" cap="none" strike="noStrike">
                <a:solidFill>
                  <a:srgbClr val="000000"/>
                </a:solidFill>
                <a:latin typeface="Arial"/>
                <a:ea typeface="Arial"/>
                <a:cs typeface="Arial"/>
                <a:sym typeface="Arial"/>
              </a:rPr>
              <a:t>4</a:t>
            </a:r>
            <a:endParaRPr sz="700"/>
          </a:p>
        </p:txBody>
      </p:sp>
      <p:sp>
        <p:nvSpPr>
          <p:cNvPr id="321" name="Google Shape;321;p31"/>
          <p:cNvSpPr txBox="1"/>
          <p:nvPr/>
        </p:nvSpPr>
        <p:spPr>
          <a:xfrm>
            <a:off x="1600795" y="2917031"/>
            <a:ext cx="1571921" cy="185962"/>
          </a:xfrm>
          <a:prstGeom prst="rect">
            <a:avLst/>
          </a:prstGeom>
          <a:noFill/>
          <a:ln>
            <a:noFill/>
          </a:ln>
        </p:spPr>
        <p:txBody>
          <a:bodyPr anchorCtr="0" anchor="t" bIns="0" lIns="0" spcFirstLastPara="1" rIns="0" wrap="square" tIns="0">
            <a:spAutoFit/>
          </a:bodyPr>
          <a:lstStyle/>
          <a:p>
            <a:pPr indent="0" lvl="0" marL="0" marR="0" rtl="0" algn="r">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Farmers &amp; Gardeners</a:t>
            </a:r>
            <a:endParaRPr sz="700"/>
          </a:p>
        </p:txBody>
      </p:sp>
      <p:sp>
        <p:nvSpPr>
          <p:cNvPr id="322" name="Google Shape;322;p31"/>
          <p:cNvSpPr txBox="1"/>
          <p:nvPr/>
        </p:nvSpPr>
        <p:spPr>
          <a:xfrm>
            <a:off x="905323" y="3129634"/>
            <a:ext cx="2267398" cy="228305"/>
          </a:xfrm>
          <a:prstGeom prst="rect">
            <a:avLst/>
          </a:prstGeom>
          <a:noFill/>
          <a:ln>
            <a:noFill/>
          </a:ln>
        </p:spPr>
        <p:txBody>
          <a:bodyPr anchorCtr="0" anchor="t" bIns="0" lIns="0" spcFirstLastPara="1" rIns="0" wrap="square" tIns="0">
            <a:spAutoFit/>
          </a:bodyPr>
          <a:lstStyle/>
          <a:p>
            <a:pPr indent="0" lvl="0" marL="0" marR="0" rtl="0" algn="r">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Affordable, eco-friendly fertilizer</a:t>
            </a:r>
            <a:endParaRPr sz="700"/>
          </a:p>
        </p:txBody>
      </p:sp>
      <p:sp>
        <p:nvSpPr>
          <p:cNvPr descr="preencoded.png" id="323" name="Google Shape;323;p31"/>
          <p:cNvSpPr/>
          <p:nvPr/>
        </p:nvSpPr>
        <p:spPr>
          <a:xfrm>
            <a:off x="3288654" y="912914"/>
            <a:ext cx="2566616" cy="2566616"/>
          </a:xfrm>
          <a:custGeom>
            <a:rect b="b" l="l" r="r" t="t"/>
            <a:pathLst>
              <a:path extrusionOk="0" h="5133232" w="5133232">
                <a:moveTo>
                  <a:pt x="0" y="0"/>
                </a:moveTo>
                <a:lnTo>
                  <a:pt x="5133232" y="0"/>
                </a:lnTo>
                <a:lnTo>
                  <a:pt x="5133232" y="5133232"/>
                </a:lnTo>
                <a:lnTo>
                  <a:pt x="0" y="5133232"/>
                </a:lnTo>
                <a:lnTo>
                  <a:pt x="0" y="0"/>
                </a:lnTo>
                <a:close/>
              </a:path>
            </a:pathLst>
          </a:custGeom>
          <a:blipFill rotWithShape="1">
            <a:blip r:embed="rId8">
              <a:alphaModFix/>
            </a:blip>
            <a:stretch>
              <a:fillRect b="0" l="0" r="0" t="0"/>
            </a:stretch>
          </a:blipFill>
          <a:ln>
            <a:noFill/>
          </a:ln>
        </p:spPr>
      </p:sp>
      <p:sp>
        <p:nvSpPr>
          <p:cNvPr id="324" name="Google Shape;324;p31"/>
          <p:cNvSpPr txBox="1"/>
          <p:nvPr/>
        </p:nvSpPr>
        <p:spPr>
          <a:xfrm>
            <a:off x="3909008" y="2719721"/>
            <a:ext cx="173460" cy="273992"/>
          </a:xfrm>
          <a:prstGeom prst="rect">
            <a:avLst/>
          </a:prstGeom>
          <a:noFill/>
          <a:ln>
            <a:noFill/>
          </a:ln>
        </p:spPr>
        <p:txBody>
          <a:bodyPr anchorCtr="0" anchor="t" bIns="0" lIns="0" spcFirstLastPara="1" rIns="0" wrap="square" tIns="0">
            <a:spAutoFit/>
          </a:bodyPr>
          <a:lstStyle/>
          <a:p>
            <a:pPr indent="0" lvl="0" marL="0" marR="0" rtl="0" algn="l">
              <a:lnSpc>
                <a:spcPct val="160476"/>
              </a:lnSpc>
              <a:spcBef>
                <a:spcPts val="0"/>
              </a:spcBef>
              <a:spcAft>
                <a:spcPts val="0"/>
              </a:spcAft>
              <a:buNone/>
            </a:pPr>
            <a:r>
              <a:rPr b="1" i="0" lang="en" sz="1300" u="none" cap="none" strike="noStrike">
                <a:solidFill>
                  <a:srgbClr val="FFFFFF"/>
                </a:solidFill>
                <a:latin typeface="Arial"/>
                <a:ea typeface="Arial"/>
                <a:cs typeface="Arial"/>
                <a:sym typeface="Arial"/>
              </a:rPr>
              <a:t>5</a:t>
            </a:r>
            <a:endParaRPr sz="700"/>
          </a:p>
        </p:txBody>
      </p:sp>
      <p:sp>
        <p:nvSpPr>
          <p:cNvPr id="325" name="Google Shape;325;p31"/>
          <p:cNvSpPr txBox="1"/>
          <p:nvPr/>
        </p:nvSpPr>
        <p:spPr>
          <a:xfrm>
            <a:off x="1607492" y="2063949"/>
            <a:ext cx="1449286" cy="185962"/>
          </a:xfrm>
          <a:prstGeom prst="rect">
            <a:avLst/>
          </a:prstGeom>
          <a:noFill/>
          <a:ln>
            <a:noFill/>
          </a:ln>
        </p:spPr>
        <p:txBody>
          <a:bodyPr anchorCtr="0" anchor="t" bIns="0" lIns="0" spcFirstLastPara="1" rIns="0" wrap="square" tIns="0">
            <a:spAutoFit/>
          </a:bodyPr>
          <a:lstStyle/>
          <a:p>
            <a:pPr indent="0" lvl="0" marL="0" marR="0" rtl="0" algn="r">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Revenue Generated</a:t>
            </a:r>
            <a:endParaRPr sz="700"/>
          </a:p>
        </p:txBody>
      </p:sp>
      <p:sp>
        <p:nvSpPr>
          <p:cNvPr id="326" name="Google Shape;326;p31"/>
          <p:cNvSpPr txBox="1"/>
          <p:nvPr/>
        </p:nvSpPr>
        <p:spPr>
          <a:xfrm>
            <a:off x="905322" y="2276551"/>
            <a:ext cx="2151460" cy="228305"/>
          </a:xfrm>
          <a:prstGeom prst="rect">
            <a:avLst/>
          </a:prstGeom>
          <a:noFill/>
          <a:ln>
            <a:noFill/>
          </a:ln>
        </p:spPr>
        <p:txBody>
          <a:bodyPr anchorCtr="0" anchor="t" bIns="0" lIns="0" spcFirstLastPara="1" rIns="0" wrap="square" tIns="0">
            <a:spAutoFit/>
          </a:bodyPr>
          <a:lstStyle/>
          <a:p>
            <a:pPr indent="0" lvl="0" marL="0" marR="0" rtl="0" algn="r">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Reinvest in jobs, hubs &amp; scaling</a:t>
            </a:r>
            <a:endParaRPr sz="700"/>
          </a:p>
        </p:txBody>
      </p:sp>
      <p:sp>
        <p:nvSpPr>
          <p:cNvPr descr="preencoded.png" id="327" name="Google Shape;327;p31"/>
          <p:cNvSpPr/>
          <p:nvPr/>
        </p:nvSpPr>
        <p:spPr>
          <a:xfrm>
            <a:off x="3288654" y="912914"/>
            <a:ext cx="2566616" cy="2566616"/>
          </a:xfrm>
          <a:custGeom>
            <a:rect b="b" l="l" r="r" t="t"/>
            <a:pathLst>
              <a:path extrusionOk="0" h="5133232" w="5133232">
                <a:moveTo>
                  <a:pt x="0" y="0"/>
                </a:moveTo>
                <a:lnTo>
                  <a:pt x="5133232" y="0"/>
                </a:lnTo>
                <a:lnTo>
                  <a:pt x="5133232" y="5133232"/>
                </a:lnTo>
                <a:lnTo>
                  <a:pt x="0" y="5133232"/>
                </a:lnTo>
                <a:lnTo>
                  <a:pt x="0" y="0"/>
                </a:lnTo>
                <a:close/>
              </a:path>
            </a:pathLst>
          </a:custGeom>
          <a:blipFill rotWithShape="1">
            <a:blip r:embed="rId9">
              <a:alphaModFix/>
            </a:blip>
            <a:stretch>
              <a:fillRect b="0" l="0" r="0" t="0"/>
            </a:stretch>
          </a:blipFill>
          <a:ln>
            <a:noFill/>
          </a:ln>
        </p:spPr>
      </p:sp>
      <p:sp>
        <p:nvSpPr>
          <p:cNvPr id="328" name="Google Shape;328;p31"/>
          <p:cNvSpPr txBox="1"/>
          <p:nvPr/>
        </p:nvSpPr>
        <p:spPr>
          <a:xfrm>
            <a:off x="3600265" y="1876092"/>
            <a:ext cx="173460" cy="273992"/>
          </a:xfrm>
          <a:prstGeom prst="rect">
            <a:avLst/>
          </a:prstGeom>
          <a:noFill/>
          <a:ln>
            <a:noFill/>
          </a:ln>
        </p:spPr>
        <p:txBody>
          <a:bodyPr anchorCtr="0" anchor="t" bIns="0" lIns="0" spcFirstLastPara="1" rIns="0" wrap="square" tIns="0">
            <a:spAutoFit/>
          </a:bodyPr>
          <a:lstStyle/>
          <a:p>
            <a:pPr indent="0" lvl="0" marL="0" marR="0" rtl="0" algn="l">
              <a:lnSpc>
                <a:spcPct val="160476"/>
              </a:lnSpc>
              <a:spcBef>
                <a:spcPts val="0"/>
              </a:spcBef>
              <a:spcAft>
                <a:spcPts val="0"/>
              </a:spcAft>
              <a:buNone/>
            </a:pPr>
            <a:r>
              <a:rPr b="1" i="0" lang="en" sz="1300" u="none" cap="none" strike="noStrike">
                <a:solidFill>
                  <a:srgbClr val="FFFFFF"/>
                </a:solidFill>
                <a:latin typeface="Arial"/>
                <a:ea typeface="Arial"/>
                <a:cs typeface="Arial"/>
                <a:sym typeface="Arial"/>
              </a:rPr>
              <a:t>6</a:t>
            </a:r>
            <a:endParaRPr sz="700"/>
          </a:p>
        </p:txBody>
      </p:sp>
      <p:sp>
        <p:nvSpPr>
          <p:cNvPr id="329" name="Google Shape;329;p31"/>
          <p:cNvSpPr/>
          <p:nvPr/>
        </p:nvSpPr>
        <p:spPr>
          <a:xfrm>
            <a:off x="905322" y="3740272"/>
            <a:ext cx="7333346" cy="14288"/>
          </a:xfrm>
          <a:custGeom>
            <a:rect b="b" l="l" r="r" t="t"/>
            <a:pathLst>
              <a:path extrusionOk="0" h="38100" w="19555588">
                <a:moveTo>
                  <a:pt x="0" y="19050"/>
                </a:moveTo>
                <a:cubicBezTo>
                  <a:pt x="0" y="8509"/>
                  <a:pt x="8509" y="0"/>
                  <a:pt x="19050" y="0"/>
                </a:cubicBezTo>
                <a:lnTo>
                  <a:pt x="19536538" y="0"/>
                </a:lnTo>
                <a:cubicBezTo>
                  <a:pt x="19547078" y="0"/>
                  <a:pt x="19555588" y="8509"/>
                  <a:pt x="19555588" y="19050"/>
                </a:cubicBezTo>
                <a:cubicBezTo>
                  <a:pt x="19555588" y="29591"/>
                  <a:pt x="19547078" y="38100"/>
                  <a:pt x="19536538" y="38100"/>
                </a:cubicBezTo>
                <a:lnTo>
                  <a:pt x="19050" y="38100"/>
                </a:lnTo>
                <a:cubicBezTo>
                  <a:pt x="8509" y="38100"/>
                  <a:pt x="0" y="29591"/>
                  <a:pt x="0" y="1905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0" name="Google Shape;330;p31"/>
          <p:cNvSpPr/>
          <p:nvPr/>
        </p:nvSpPr>
        <p:spPr>
          <a:xfrm>
            <a:off x="1760415" y="3740239"/>
            <a:ext cx="14288" cy="347805"/>
          </a:xfrm>
          <a:custGeom>
            <a:rect b="b" l="l" r="r" t="t"/>
            <a:pathLst>
              <a:path extrusionOk="0" h="927481" w="38100">
                <a:moveTo>
                  <a:pt x="0" y="19050"/>
                </a:moveTo>
                <a:cubicBezTo>
                  <a:pt x="0" y="8509"/>
                  <a:pt x="8509" y="0"/>
                  <a:pt x="19050" y="0"/>
                </a:cubicBezTo>
                <a:cubicBezTo>
                  <a:pt x="29591" y="0"/>
                  <a:pt x="38100" y="8509"/>
                  <a:pt x="38100" y="19050"/>
                </a:cubicBezTo>
                <a:lnTo>
                  <a:pt x="38100" y="908431"/>
                </a:lnTo>
                <a:cubicBezTo>
                  <a:pt x="38100" y="918972"/>
                  <a:pt x="29591" y="927481"/>
                  <a:pt x="19050" y="927481"/>
                </a:cubicBezTo>
                <a:cubicBezTo>
                  <a:pt x="8509" y="927481"/>
                  <a:pt x="0" y="918972"/>
                  <a:pt x="0" y="908431"/>
                </a:cubicBezTo>
                <a:close/>
              </a:path>
            </a:pathLst>
          </a:custGeom>
          <a:solidFill>
            <a:srgbClr val="4E851E"/>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31" name="Google Shape;331;p31"/>
          <p:cNvGrpSpPr/>
          <p:nvPr/>
        </p:nvGrpSpPr>
        <p:grpSpPr>
          <a:xfrm>
            <a:off x="1634805" y="3607484"/>
            <a:ext cx="265605" cy="265557"/>
            <a:chOff x="0" y="0"/>
            <a:chExt cx="708279" cy="708152"/>
          </a:xfrm>
        </p:grpSpPr>
        <p:sp>
          <p:nvSpPr>
            <p:cNvPr id="332" name="Google Shape;332;p31"/>
            <p:cNvSpPr/>
            <p:nvPr/>
          </p:nvSpPr>
          <p:spPr>
            <a:xfrm>
              <a:off x="6350" y="6350"/>
              <a:ext cx="695452" cy="695452"/>
            </a:xfrm>
            <a:custGeom>
              <a:rect b="b" l="l" r="r" t="t"/>
              <a:pathLst>
                <a:path extrusionOk="0" h="695452" w="695452">
                  <a:moveTo>
                    <a:pt x="0" y="278257"/>
                  </a:moveTo>
                  <a:cubicBezTo>
                    <a:pt x="0" y="124587"/>
                    <a:pt x="124587" y="0"/>
                    <a:pt x="278257" y="0"/>
                  </a:cubicBezTo>
                  <a:lnTo>
                    <a:pt x="417195" y="0"/>
                  </a:lnTo>
                  <a:cubicBezTo>
                    <a:pt x="570865" y="0"/>
                    <a:pt x="695452" y="124587"/>
                    <a:pt x="695452" y="278257"/>
                  </a:cubicBezTo>
                  <a:lnTo>
                    <a:pt x="695452" y="417195"/>
                  </a:lnTo>
                  <a:cubicBezTo>
                    <a:pt x="695452" y="570865"/>
                    <a:pt x="570865" y="695452"/>
                    <a:pt x="417195" y="695452"/>
                  </a:cubicBezTo>
                  <a:lnTo>
                    <a:pt x="278257" y="695452"/>
                  </a:lnTo>
                  <a:cubicBezTo>
                    <a:pt x="124587" y="695579"/>
                    <a:pt x="0" y="570992"/>
                    <a:pt x="0" y="417195"/>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 name="Google Shape;333;p31"/>
            <p:cNvSpPr/>
            <p:nvPr/>
          </p:nvSpPr>
          <p:spPr>
            <a:xfrm>
              <a:off x="0" y="0"/>
              <a:ext cx="708279" cy="708152"/>
            </a:xfrm>
            <a:custGeom>
              <a:rect b="b" l="l" r="r" t="t"/>
              <a:pathLst>
                <a:path extrusionOk="0" h="708152" w="708279">
                  <a:moveTo>
                    <a:pt x="0" y="284607"/>
                  </a:moveTo>
                  <a:cubicBezTo>
                    <a:pt x="0" y="127381"/>
                    <a:pt x="127381" y="0"/>
                    <a:pt x="284607" y="0"/>
                  </a:cubicBezTo>
                  <a:lnTo>
                    <a:pt x="423545" y="0"/>
                  </a:lnTo>
                  <a:lnTo>
                    <a:pt x="423545" y="6350"/>
                  </a:lnTo>
                  <a:lnTo>
                    <a:pt x="423545" y="0"/>
                  </a:lnTo>
                  <a:lnTo>
                    <a:pt x="423545" y="6350"/>
                  </a:lnTo>
                  <a:lnTo>
                    <a:pt x="423545" y="0"/>
                  </a:lnTo>
                  <a:cubicBezTo>
                    <a:pt x="580771" y="0"/>
                    <a:pt x="708279" y="127381"/>
                    <a:pt x="708279" y="284607"/>
                  </a:cubicBezTo>
                  <a:lnTo>
                    <a:pt x="708279" y="423545"/>
                  </a:lnTo>
                  <a:lnTo>
                    <a:pt x="701929" y="423545"/>
                  </a:lnTo>
                  <a:lnTo>
                    <a:pt x="708279" y="423545"/>
                  </a:lnTo>
                  <a:cubicBezTo>
                    <a:pt x="708279" y="580771"/>
                    <a:pt x="580898" y="708152"/>
                    <a:pt x="423672" y="708152"/>
                  </a:cubicBezTo>
                  <a:lnTo>
                    <a:pt x="423672" y="701802"/>
                  </a:lnTo>
                  <a:lnTo>
                    <a:pt x="423672" y="708152"/>
                  </a:lnTo>
                  <a:lnTo>
                    <a:pt x="284607" y="708152"/>
                  </a:lnTo>
                  <a:lnTo>
                    <a:pt x="284607" y="701802"/>
                  </a:lnTo>
                  <a:lnTo>
                    <a:pt x="284607" y="708152"/>
                  </a:lnTo>
                  <a:cubicBezTo>
                    <a:pt x="127381" y="708279"/>
                    <a:pt x="0" y="580771"/>
                    <a:pt x="0" y="423545"/>
                  </a:cubicBezTo>
                  <a:lnTo>
                    <a:pt x="0" y="284607"/>
                  </a:lnTo>
                  <a:lnTo>
                    <a:pt x="6350" y="284607"/>
                  </a:lnTo>
                  <a:lnTo>
                    <a:pt x="0" y="284607"/>
                  </a:lnTo>
                  <a:moveTo>
                    <a:pt x="12700" y="284607"/>
                  </a:moveTo>
                  <a:lnTo>
                    <a:pt x="12700" y="423545"/>
                  </a:lnTo>
                  <a:lnTo>
                    <a:pt x="6350" y="423545"/>
                  </a:lnTo>
                  <a:lnTo>
                    <a:pt x="12700" y="423545"/>
                  </a:lnTo>
                  <a:cubicBezTo>
                    <a:pt x="12700" y="573659"/>
                    <a:pt x="134493" y="695452"/>
                    <a:pt x="284607" y="695452"/>
                  </a:cubicBezTo>
                  <a:lnTo>
                    <a:pt x="423545" y="695452"/>
                  </a:lnTo>
                  <a:cubicBezTo>
                    <a:pt x="573659" y="695452"/>
                    <a:pt x="695452" y="573659"/>
                    <a:pt x="695452" y="423545"/>
                  </a:cubicBezTo>
                  <a:lnTo>
                    <a:pt x="695452" y="284607"/>
                  </a:lnTo>
                  <a:lnTo>
                    <a:pt x="701802" y="284607"/>
                  </a:lnTo>
                  <a:lnTo>
                    <a:pt x="695452" y="284607"/>
                  </a:lnTo>
                  <a:cubicBezTo>
                    <a:pt x="695579" y="134493"/>
                    <a:pt x="573786" y="12700"/>
                    <a:pt x="423545" y="12700"/>
                  </a:cubicBezTo>
                  <a:lnTo>
                    <a:pt x="284607" y="12700"/>
                  </a:lnTo>
                  <a:lnTo>
                    <a:pt x="284607" y="6350"/>
                  </a:lnTo>
                  <a:lnTo>
                    <a:pt x="284607" y="12700"/>
                  </a:lnTo>
                  <a:cubicBezTo>
                    <a:pt x="134493" y="12700"/>
                    <a:pt x="12700" y="134493"/>
                    <a:pt x="12700" y="284607"/>
                  </a:cubicBezTo>
                  <a:close/>
                </a:path>
              </a:pathLst>
            </a:custGeom>
            <a:solidFill>
              <a:srgbClr val="4E851E"/>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descr="preencoded.png" id="334" name="Google Shape;334;p31"/>
          <p:cNvSpPr/>
          <p:nvPr/>
        </p:nvSpPr>
        <p:spPr>
          <a:xfrm>
            <a:off x="1680606" y="3653285"/>
            <a:ext cx="173908" cy="173907"/>
          </a:xfrm>
          <a:custGeom>
            <a:rect b="b" l="l" r="r" t="t"/>
            <a:pathLst>
              <a:path extrusionOk="0" h="347815" w="347815">
                <a:moveTo>
                  <a:pt x="0" y="0"/>
                </a:moveTo>
                <a:lnTo>
                  <a:pt x="347814" y="0"/>
                </a:lnTo>
                <a:lnTo>
                  <a:pt x="347814" y="347815"/>
                </a:lnTo>
                <a:lnTo>
                  <a:pt x="0" y="347815"/>
                </a:lnTo>
                <a:lnTo>
                  <a:pt x="0" y="0"/>
                </a:lnTo>
                <a:close/>
              </a:path>
            </a:pathLst>
          </a:custGeom>
          <a:blipFill rotWithShape="1">
            <a:blip r:embed="rId10">
              <a:alphaModFix/>
            </a:blip>
            <a:stretch>
              <a:fillRect b="-16215" l="0" r="0" t="-16213"/>
            </a:stretch>
          </a:blipFill>
          <a:ln>
            <a:noFill/>
          </a:ln>
        </p:spPr>
      </p:sp>
      <p:sp>
        <p:nvSpPr>
          <p:cNvPr id="335" name="Google Shape;335;p31"/>
          <p:cNvSpPr txBox="1"/>
          <p:nvPr/>
        </p:nvSpPr>
        <p:spPr>
          <a:xfrm>
            <a:off x="1042988" y="4199335"/>
            <a:ext cx="1449286" cy="185961"/>
          </a:xfrm>
          <a:prstGeom prst="rect">
            <a:avLst/>
          </a:prstGeom>
          <a:noFill/>
          <a:ln>
            <a:noFill/>
          </a:ln>
        </p:spPr>
        <p:txBody>
          <a:bodyPr anchorCtr="0" anchor="t" bIns="0" lIns="0" spcFirstLastPara="1" rIns="0" wrap="square" tIns="0">
            <a:spAutoFit/>
          </a:bodyPr>
          <a:lstStyle/>
          <a:p>
            <a:pPr indent="0" lvl="0" marL="0" marR="0" rtl="0" algn="ctr">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Raw Material</a:t>
            </a:r>
            <a:endParaRPr sz="700"/>
          </a:p>
        </p:txBody>
      </p:sp>
      <p:sp>
        <p:nvSpPr>
          <p:cNvPr id="336" name="Google Shape;336;p31"/>
          <p:cNvSpPr txBox="1"/>
          <p:nvPr/>
        </p:nvSpPr>
        <p:spPr>
          <a:xfrm>
            <a:off x="1021261" y="4411937"/>
            <a:ext cx="1492749" cy="228304"/>
          </a:xfrm>
          <a:prstGeom prst="rect">
            <a:avLst/>
          </a:prstGeom>
          <a:noFill/>
          <a:ln>
            <a:noFill/>
          </a:ln>
        </p:spPr>
        <p:txBody>
          <a:bodyPr anchorCtr="0" anchor="t" bIns="0" lIns="0" spcFirstLastPara="1" rIns="0" wrap="square" tIns="0">
            <a:spAutoFit/>
          </a:bodyPr>
          <a:lstStyle/>
          <a:p>
            <a:pPr indent="0" lvl="0" marL="0" marR="0" rtl="0" algn="ctr">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Market vegetable waste</a:t>
            </a:r>
            <a:endParaRPr sz="700"/>
          </a:p>
        </p:txBody>
      </p:sp>
      <p:sp>
        <p:nvSpPr>
          <p:cNvPr id="337" name="Google Shape;337;p31"/>
          <p:cNvSpPr/>
          <p:nvPr/>
        </p:nvSpPr>
        <p:spPr>
          <a:xfrm>
            <a:off x="3629921" y="3740239"/>
            <a:ext cx="14288" cy="347805"/>
          </a:xfrm>
          <a:custGeom>
            <a:rect b="b" l="l" r="r" t="t"/>
            <a:pathLst>
              <a:path extrusionOk="0" h="927481" w="38100">
                <a:moveTo>
                  <a:pt x="0" y="19050"/>
                </a:moveTo>
                <a:cubicBezTo>
                  <a:pt x="0" y="8509"/>
                  <a:pt x="8509" y="0"/>
                  <a:pt x="19050" y="0"/>
                </a:cubicBezTo>
                <a:cubicBezTo>
                  <a:pt x="29591" y="0"/>
                  <a:pt x="38100" y="8509"/>
                  <a:pt x="38100" y="19050"/>
                </a:cubicBezTo>
                <a:lnTo>
                  <a:pt x="38100" y="908431"/>
                </a:lnTo>
                <a:cubicBezTo>
                  <a:pt x="38100" y="918972"/>
                  <a:pt x="29591" y="927481"/>
                  <a:pt x="19050" y="927481"/>
                </a:cubicBezTo>
                <a:cubicBezTo>
                  <a:pt x="8509" y="927481"/>
                  <a:pt x="0" y="918972"/>
                  <a:pt x="0" y="908431"/>
                </a:cubicBezTo>
                <a:close/>
              </a:path>
            </a:pathLst>
          </a:custGeom>
          <a:solidFill>
            <a:srgbClr val="71A930"/>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38" name="Google Shape;338;p31"/>
          <p:cNvGrpSpPr/>
          <p:nvPr/>
        </p:nvGrpSpPr>
        <p:grpSpPr>
          <a:xfrm>
            <a:off x="3504305" y="3607484"/>
            <a:ext cx="265605" cy="265557"/>
            <a:chOff x="0" y="0"/>
            <a:chExt cx="708279" cy="708152"/>
          </a:xfrm>
        </p:grpSpPr>
        <p:sp>
          <p:nvSpPr>
            <p:cNvPr id="339" name="Google Shape;339;p31"/>
            <p:cNvSpPr/>
            <p:nvPr/>
          </p:nvSpPr>
          <p:spPr>
            <a:xfrm>
              <a:off x="6350" y="6350"/>
              <a:ext cx="695452" cy="695452"/>
            </a:xfrm>
            <a:custGeom>
              <a:rect b="b" l="l" r="r" t="t"/>
              <a:pathLst>
                <a:path extrusionOk="0" h="695452" w="695452">
                  <a:moveTo>
                    <a:pt x="0" y="278257"/>
                  </a:moveTo>
                  <a:cubicBezTo>
                    <a:pt x="0" y="124587"/>
                    <a:pt x="124587" y="0"/>
                    <a:pt x="278257" y="0"/>
                  </a:cubicBezTo>
                  <a:lnTo>
                    <a:pt x="417195" y="0"/>
                  </a:lnTo>
                  <a:cubicBezTo>
                    <a:pt x="570865" y="0"/>
                    <a:pt x="695452" y="124587"/>
                    <a:pt x="695452" y="278257"/>
                  </a:cubicBezTo>
                  <a:lnTo>
                    <a:pt x="695452" y="417195"/>
                  </a:lnTo>
                  <a:cubicBezTo>
                    <a:pt x="695452" y="570865"/>
                    <a:pt x="570865" y="695452"/>
                    <a:pt x="417195" y="695452"/>
                  </a:cubicBezTo>
                  <a:lnTo>
                    <a:pt x="278257" y="695452"/>
                  </a:lnTo>
                  <a:cubicBezTo>
                    <a:pt x="124587" y="695579"/>
                    <a:pt x="0" y="570992"/>
                    <a:pt x="0" y="417195"/>
                  </a:cubicBezTo>
                  <a:close/>
                </a:path>
              </a:pathLst>
            </a:custGeom>
            <a:solidFill>
              <a:srgbClr val="8BC34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0" name="Google Shape;340;p31"/>
            <p:cNvSpPr/>
            <p:nvPr/>
          </p:nvSpPr>
          <p:spPr>
            <a:xfrm>
              <a:off x="0" y="0"/>
              <a:ext cx="708279" cy="708152"/>
            </a:xfrm>
            <a:custGeom>
              <a:rect b="b" l="l" r="r" t="t"/>
              <a:pathLst>
                <a:path extrusionOk="0" h="708152" w="708279">
                  <a:moveTo>
                    <a:pt x="0" y="284607"/>
                  </a:moveTo>
                  <a:cubicBezTo>
                    <a:pt x="0" y="127381"/>
                    <a:pt x="127381" y="0"/>
                    <a:pt x="284607" y="0"/>
                  </a:cubicBezTo>
                  <a:lnTo>
                    <a:pt x="423545" y="0"/>
                  </a:lnTo>
                  <a:lnTo>
                    <a:pt x="423545" y="6350"/>
                  </a:lnTo>
                  <a:lnTo>
                    <a:pt x="423545" y="0"/>
                  </a:lnTo>
                  <a:lnTo>
                    <a:pt x="423545" y="6350"/>
                  </a:lnTo>
                  <a:lnTo>
                    <a:pt x="423545" y="0"/>
                  </a:lnTo>
                  <a:cubicBezTo>
                    <a:pt x="580771" y="0"/>
                    <a:pt x="708279" y="127381"/>
                    <a:pt x="708279" y="284607"/>
                  </a:cubicBezTo>
                  <a:lnTo>
                    <a:pt x="708279" y="423545"/>
                  </a:lnTo>
                  <a:lnTo>
                    <a:pt x="701929" y="423545"/>
                  </a:lnTo>
                  <a:lnTo>
                    <a:pt x="708279" y="423545"/>
                  </a:lnTo>
                  <a:cubicBezTo>
                    <a:pt x="708279" y="580771"/>
                    <a:pt x="580898" y="708152"/>
                    <a:pt x="423672" y="708152"/>
                  </a:cubicBezTo>
                  <a:lnTo>
                    <a:pt x="423672" y="701802"/>
                  </a:lnTo>
                  <a:lnTo>
                    <a:pt x="423672" y="708152"/>
                  </a:lnTo>
                  <a:lnTo>
                    <a:pt x="284607" y="708152"/>
                  </a:lnTo>
                  <a:lnTo>
                    <a:pt x="284607" y="701802"/>
                  </a:lnTo>
                  <a:lnTo>
                    <a:pt x="284607" y="708152"/>
                  </a:lnTo>
                  <a:cubicBezTo>
                    <a:pt x="127381" y="708279"/>
                    <a:pt x="0" y="580771"/>
                    <a:pt x="0" y="423545"/>
                  </a:cubicBezTo>
                  <a:lnTo>
                    <a:pt x="0" y="284607"/>
                  </a:lnTo>
                  <a:lnTo>
                    <a:pt x="6350" y="284607"/>
                  </a:lnTo>
                  <a:lnTo>
                    <a:pt x="0" y="284607"/>
                  </a:lnTo>
                  <a:moveTo>
                    <a:pt x="12700" y="284607"/>
                  </a:moveTo>
                  <a:lnTo>
                    <a:pt x="12700" y="423545"/>
                  </a:lnTo>
                  <a:lnTo>
                    <a:pt x="6350" y="423545"/>
                  </a:lnTo>
                  <a:lnTo>
                    <a:pt x="12700" y="423545"/>
                  </a:lnTo>
                  <a:cubicBezTo>
                    <a:pt x="12700" y="573659"/>
                    <a:pt x="134493" y="695452"/>
                    <a:pt x="284607" y="695452"/>
                  </a:cubicBezTo>
                  <a:lnTo>
                    <a:pt x="423545" y="695452"/>
                  </a:lnTo>
                  <a:cubicBezTo>
                    <a:pt x="573659" y="695452"/>
                    <a:pt x="695452" y="573659"/>
                    <a:pt x="695452" y="423545"/>
                  </a:cubicBezTo>
                  <a:lnTo>
                    <a:pt x="695452" y="284607"/>
                  </a:lnTo>
                  <a:lnTo>
                    <a:pt x="701802" y="284607"/>
                  </a:lnTo>
                  <a:lnTo>
                    <a:pt x="695452" y="284607"/>
                  </a:lnTo>
                  <a:cubicBezTo>
                    <a:pt x="695579" y="134493"/>
                    <a:pt x="573786" y="12700"/>
                    <a:pt x="423545" y="12700"/>
                  </a:cubicBezTo>
                  <a:lnTo>
                    <a:pt x="284607" y="12700"/>
                  </a:lnTo>
                  <a:lnTo>
                    <a:pt x="284607" y="6350"/>
                  </a:lnTo>
                  <a:lnTo>
                    <a:pt x="284607" y="12700"/>
                  </a:lnTo>
                  <a:cubicBezTo>
                    <a:pt x="134493" y="12700"/>
                    <a:pt x="12700" y="134493"/>
                    <a:pt x="12700" y="284607"/>
                  </a:cubicBezTo>
                  <a:close/>
                </a:path>
              </a:pathLst>
            </a:custGeom>
            <a:solidFill>
              <a:srgbClr val="71A930"/>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descr="preencoded.png" id="341" name="Google Shape;341;p31"/>
          <p:cNvSpPr/>
          <p:nvPr/>
        </p:nvSpPr>
        <p:spPr>
          <a:xfrm>
            <a:off x="3550111" y="3653285"/>
            <a:ext cx="173907" cy="173907"/>
          </a:xfrm>
          <a:custGeom>
            <a:rect b="b" l="l" r="r" t="t"/>
            <a:pathLst>
              <a:path extrusionOk="0" h="347815" w="347815">
                <a:moveTo>
                  <a:pt x="0" y="0"/>
                </a:moveTo>
                <a:lnTo>
                  <a:pt x="347815" y="0"/>
                </a:lnTo>
                <a:lnTo>
                  <a:pt x="347815" y="347815"/>
                </a:lnTo>
                <a:lnTo>
                  <a:pt x="0" y="347815"/>
                </a:lnTo>
                <a:lnTo>
                  <a:pt x="0" y="0"/>
                </a:lnTo>
                <a:close/>
              </a:path>
            </a:pathLst>
          </a:custGeom>
          <a:blipFill rotWithShape="1">
            <a:blip r:embed="rId11">
              <a:alphaModFix/>
            </a:blip>
            <a:stretch>
              <a:fillRect b="0" l="-6754" r="-6753" t="0"/>
            </a:stretch>
          </a:blipFill>
          <a:ln>
            <a:noFill/>
          </a:ln>
        </p:spPr>
      </p:sp>
      <p:sp>
        <p:nvSpPr>
          <p:cNvPr id="342" name="Google Shape;342;p31"/>
          <p:cNvSpPr txBox="1"/>
          <p:nvPr/>
        </p:nvSpPr>
        <p:spPr>
          <a:xfrm>
            <a:off x="2912492" y="4199335"/>
            <a:ext cx="1449286" cy="185961"/>
          </a:xfrm>
          <a:prstGeom prst="rect">
            <a:avLst/>
          </a:prstGeom>
          <a:noFill/>
          <a:ln>
            <a:noFill/>
          </a:ln>
        </p:spPr>
        <p:txBody>
          <a:bodyPr anchorCtr="0" anchor="t" bIns="0" lIns="0" spcFirstLastPara="1" rIns="0" wrap="square" tIns="0">
            <a:spAutoFit/>
          </a:bodyPr>
          <a:lstStyle/>
          <a:p>
            <a:pPr indent="0" lvl="0" marL="0" marR="0" rtl="0" algn="ctr">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Core Product</a:t>
            </a:r>
            <a:endParaRPr sz="700"/>
          </a:p>
        </p:txBody>
      </p:sp>
      <p:sp>
        <p:nvSpPr>
          <p:cNvPr id="343" name="Google Shape;343;p31"/>
          <p:cNvSpPr txBox="1"/>
          <p:nvPr/>
        </p:nvSpPr>
        <p:spPr>
          <a:xfrm>
            <a:off x="2890762" y="4411937"/>
            <a:ext cx="1492820" cy="228304"/>
          </a:xfrm>
          <a:prstGeom prst="rect">
            <a:avLst/>
          </a:prstGeom>
          <a:noFill/>
          <a:ln>
            <a:noFill/>
          </a:ln>
        </p:spPr>
        <p:txBody>
          <a:bodyPr anchorCtr="0" anchor="t" bIns="0" lIns="0" spcFirstLastPara="1" rIns="0" wrap="square" tIns="0">
            <a:spAutoFit/>
          </a:bodyPr>
          <a:lstStyle/>
          <a:p>
            <a:pPr indent="0" lvl="0" marL="0" marR="0" rtl="0" algn="ctr">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Organic compost</a:t>
            </a:r>
            <a:endParaRPr sz="700"/>
          </a:p>
        </p:txBody>
      </p:sp>
      <p:sp>
        <p:nvSpPr>
          <p:cNvPr id="344" name="Google Shape;344;p31"/>
          <p:cNvSpPr/>
          <p:nvPr/>
        </p:nvSpPr>
        <p:spPr>
          <a:xfrm>
            <a:off x="5499497" y="3740239"/>
            <a:ext cx="14288" cy="347805"/>
          </a:xfrm>
          <a:custGeom>
            <a:rect b="b" l="l" r="r" t="t"/>
            <a:pathLst>
              <a:path extrusionOk="0" h="927481" w="38100">
                <a:moveTo>
                  <a:pt x="0" y="19050"/>
                </a:moveTo>
                <a:cubicBezTo>
                  <a:pt x="0" y="8509"/>
                  <a:pt x="8509" y="0"/>
                  <a:pt x="19050" y="0"/>
                </a:cubicBezTo>
                <a:cubicBezTo>
                  <a:pt x="29591" y="0"/>
                  <a:pt x="38100" y="8509"/>
                  <a:pt x="38100" y="19050"/>
                </a:cubicBezTo>
                <a:lnTo>
                  <a:pt x="38100" y="908431"/>
                </a:lnTo>
                <a:cubicBezTo>
                  <a:pt x="38100" y="918972"/>
                  <a:pt x="29591" y="927481"/>
                  <a:pt x="19050" y="927481"/>
                </a:cubicBezTo>
                <a:cubicBezTo>
                  <a:pt x="8509" y="927481"/>
                  <a:pt x="0" y="918972"/>
                  <a:pt x="0" y="908431"/>
                </a:cubicBezTo>
                <a:close/>
              </a:path>
            </a:pathLst>
          </a:custGeom>
          <a:solidFill>
            <a:srgbClr val="4E851E"/>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45" name="Google Shape;345;p31"/>
          <p:cNvGrpSpPr/>
          <p:nvPr/>
        </p:nvGrpSpPr>
        <p:grpSpPr>
          <a:xfrm>
            <a:off x="5373886" y="3607484"/>
            <a:ext cx="265605" cy="265557"/>
            <a:chOff x="0" y="0"/>
            <a:chExt cx="708279" cy="708152"/>
          </a:xfrm>
        </p:grpSpPr>
        <p:sp>
          <p:nvSpPr>
            <p:cNvPr id="346" name="Google Shape;346;p31"/>
            <p:cNvSpPr/>
            <p:nvPr/>
          </p:nvSpPr>
          <p:spPr>
            <a:xfrm>
              <a:off x="6350" y="6350"/>
              <a:ext cx="695452" cy="695452"/>
            </a:xfrm>
            <a:custGeom>
              <a:rect b="b" l="l" r="r" t="t"/>
              <a:pathLst>
                <a:path extrusionOk="0" h="695452" w="695452">
                  <a:moveTo>
                    <a:pt x="0" y="278257"/>
                  </a:moveTo>
                  <a:cubicBezTo>
                    <a:pt x="0" y="124587"/>
                    <a:pt x="124587" y="0"/>
                    <a:pt x="278257" y="0"/>
                  </a:cubicBezTo>
                  <a:lnTo>
                    <a:pt x="417195" y="0"/>
                  </a:lnTo>
                  <a:cubicBezTo>
                    <a:pt x="570865" y="0"/>
                    <a:pt x="695452" y="124587"/>
                    <a:pt x="695452" y="278257"/>
                  </a:cubicBezTo>
                  <a:lnTo>
                    <a:pt x="695452" y="417195"/>
                  </a:lnTo>
                  <a:cubicBezTo>
                    <a:pt x="695452" y="570865"/>
                    <a:pt x="570865" y="695452"/>
                    <a:pt x="417195" y="695452"/>
                  </a:cubicBezTo>
                  <a:lnTo>
                    <a:pt x="278257" y="695452"/>
                  </a:lnTo>
                  <a:cubicBezTo>
                    <a:pt x="124587" y="695579"/>
                    <a:pt x="0" y="570992"/>
                    <a:pt x="0" y="417195"/>
                  </a:cubicBezTo>
                  <a:close/>
                </a:path>
              </a:pathLst>
            </a:custGeom>
            <a:solidFill>
              <a:srgbClr val="689F38"/>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7" name="Google Shape;347;p31"/>
            <p:cNvSpPr/>
            <p:nvPr/>
          </p:nvSpPr>
          <p:spPr>
            <a:xfrm>
              <a:off x="0" y="0"/>
              <a:ext cx="708279" cy="708152"/>
            </a:xfrm>
            <a:custGeom>
              <a:rect b="b" l="l" r="r" t="t"/>
              <a:pathLst>
                <a:path extrusionOk="0" h="708152" w="708279">
                  <a:moveTo>
                    <a:pt x="0" y="284607"/>
                  </a:moveTo>
                  <a:cubicBezTo>
                    <a:pt x="0" y="127381"/>
                    <a:pt x="127381" y="0"/>
                    <a:pt x="284607" y="0"/>
                  </a:cubicBezTo>
                  <a:lnTo>
                    <a:pt x="423545" y="0"/>
                  </a:lnTo>
                  <a:lnTo>
                    <a:pt x="423545" y="6350"/>
                  </a:lnTo>
                  <a:lnTo>
                    <a:pt x="423545" y="0"/>
                  </a:lnTo>
                  <a:lnTo>
                    <a:pt x="423545" y="6350"/>
                  </a:lnTo>
                  <a:lnTo>
                    <a:pt x="423545" y="0"/>
                  </a:lnTo>
                  <a:cubicBezTo>
                    <a:pt x="580771" y="0"/>
                    <a:pt x="708279" y="127381"/>
                    <a:pt x="708279" y="284607"/>
                  </a:cubicBezTo>
                  <a:lnTo>
                    <a:pt x="708279" y="423545"/>
                  </a:lnTo>
                  <a:lnTo>
                    <a:pt x="701929" y="423545"/>
                  </a:lnTo>
                  <a:lnTo>
                    <a:pt x="708279" y="423545"/>
                  </a:lnTo>
                  <a:cubicBezTo>
                    <a:pt x="708279" y="580771"/>
                    <a:pt x="580898" y="708152"/>
                    <a:pt x="423672" y="708152"/>
                  </a:cubicBezTo>
                  <a:lnTo>
                    <a:pt x="423672" y="701802"/>
                  </a:lnTo>
                  <a:lnTo>
                    <a:pt x="423672" y="708152"/>
                  </a:lnTo>
                  <a:lnTo>
                    <a:pt x="284607" y="708152"/>
                  </a:lnTo>
                  <a:lnTo>
                    <a:pt x="284607" y="701802"/>
                  </a:lnTo>
                  <a:lnTo>
                    <a:pt x="284607" y="708152"/>
                  </a:lnTo>
                  <a:cubicBezTo>
                    <a:pt x="127381" y="708279"/>
                    <a:pt x="0" y="580771"/>
                    <a:pt x="0" y="423545"/>
                  </a:cubicBezTo>
                  <a:lnTo>
                    <a:pt x="0" y="284607"/>
                  </a:lnTo>
                  <a:lnTo>
                    <a:pt x="6350" y="284607"/>
                  </a:lnTo>
                  <a:lnTo>
                    <a:pt x="0" y="284607"/>
                  </a:lnTo>
                  <a:moveTo>
                    <a:pt x="12700" y="284607"/>
                  </a:moveTo>
                  <a:lnTo>
                    <a:pt x="12700" y="423545"/>
                  </a:lnTo>
                  <a:lnTo>
                    <a:pt x="6350" y="423545"/>
                  </a:lnTo>
                  <a:lnTo>
                    <a:pt x="12700" y="423545"/>
                  </a:lnTo>
                  <a:cubicBezTo>
                    <a:pt x="12700" y="573659"/>
                    <a:pt x="134493" y="695452"/>
                    <a:pt x="284607" y="695452"/>
                  </a:cubicBezTo>
                  <a:lnTo>
                    <a:pt x="423545" y="695452"/>
                  </a:lnTo>
                  <a:cubicBezTo>
                    <a:pt x="573659" y="695452"/>
                    <a:pt x="695452" y="573659"/>
                    <a:pt x="695452" y="423545"/>
                  </a:cubicBezTo>
                  <a:lnTo>
                    <a:pt x="695452" y="284607"/>
                  </a:lnTo>
                  <a:lnTo>
                    <a:pt x="701802" y="284607"/>
                  </a:lnTo>
                  <a:lnTo>
                    <a:pt x="695452" y="284607"/>
                  </a:lnTo>
                  <a:cubicBezTo>
                    <a:pt x="695579" y="134493"/>
                    <a:pt x="573786" y="12700"/>
                    <a:pt x="423545" y="12700"/>
                  </a:cubicBezTo>
                  <a:lnTo>
                    <a:pt x="284607" y="12700"/>
                  </a:lnTo>
                  <a:lnTo>
                    <a:pt x="284607" y="6350"/>
                  </a:lnTo>
                  <a:lnTo>
                    <a:pt x="284607" y="12700"/>
                  </a:lnTo>
                  <a:cubicBezTo>
                    <a:pt x="134493" y="12700"/>
                    <a:pt x="12700" y="134493"/>
                    <a:pt x="12700" y="284607"/>
                  </a:cubicBezTo>
                  <a:close/>
                </a:path>
              </a:pathLst>
            </a:custGeom>
            <a:solidFill>
              <a:srgbClr val="4E851E"/>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descr="preencoded.png" id="348" name="Google Shape;348;p31"/>
          <p:cNvSpPr/>
          <p:nvPr/>
        </p:nvSpPr>
        <p:spPr>
          <a:xfrm>
            <a:off x="5419687" y="3653285"/>
            <a:ext cx="173907" cy="173907"/>
          </a:xfrm>
          <a:custGeom>
            <a:rect b="b" l="l" r="r" t="t"/>
            <a:pathLst>
              <a:path extrusionOk="0" h="347815" w="347815">
                <a:moveTo>
                  <a:pt x="0" y="0"/>
                </a:moveTo>
                <a:lnTo>
                  <a:pt x="347815" y="0"/>
                </a:lnTo>
                <a:lnTo>
                  <a:pt x="347815" y="347815"/>
                </a:lnTo>
                <a:lnTo>
                  <a:pt x="0" y="347815"/>
                </a:lnTo>
                <a:lnTo>
                  <a:pt x="0" y="0"/>
                </a:lnTo>
                <a:close/>
              </a:path>
            </a:pathLst>
          </a:custGeom>
          <a:blipFill rotWithShape="1">
            <a:blip r:embed="rId12">
              <a:alphaModFix/>
            </a:blip>
            <a:stretch>
              <a:fillRect b="0" l="-27024" r="-27024" t="0"/>
            </a:stretch>
          </a:blipFill>
          <a:ln>
            <a:noFill/>
          </a:ln>
        </p:spPr>
      </p:sp>
      <p:sp>
        <p:nvSpPr>
          <p:cNvPr id="349" name="Google Shape;349;p31"/>
          <p:cNvSpPr txBox="1"/>
          <p:nvPr/>
        </p:nvSpPr>
        <p:spPr>
          <a:xfrm>
            <a:off x="4782069" y="4199335"/>
            <a:ext cx="1449286" cy="185961"/>
          </a:xfrm>
          <a:prstGeom prst="rect">
            <a:avLst/>
          </a:prstGeom>
          <a:noFill/>
          <a:ln>
            <a:noFill/>
          </a:ln>
        </p:spPr>
        <p:txBody>
          <a:bodyPr anchorCtr="0" anchor="t" bIns="0" lIns="0" spcFirstLastPara="1" rIns="0" wrap="square" tIns="0">
            <a:spAutoFit/>
          </a:bodyPr>
          <a:lstStyle/>
          <a:p>
            <a:pPr indent="0" lvl="0" marL="0" marR="0" rtl="0" algn="ctr">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Cost Advantage</a:t>
            </a:r>
            <a:endParaRPr sz="700"/>
          </a:p>
        </p:txBody>
      </p:sp>
      <p:sp>
        <p:nvSpPr>
          <p:cNvPr id="350" name="Google Shape;350;p31"/>
          <p:cNvSpPr txBox="1"/>
          <p:nvPr/>
        </p:nvSpPr>
        <p:spPr>
          <a:xfrm>
            <a:off x="4760343" y="4411937"/>
            <a:ext cx="1492820" cy="228304"/>
          </a:xfrm>
          <a:prstGeom prst="rect">
            <a:avLst/>
          </a:prstGeom>
          <a:noFill/>
          <a:ln>
            <a:noFill/>
          </a:ln>
        </p:spPr>
        <p:txBody>
          <a:bodyPr anchorCtr="0" anchor="t" bIns="0" lIns="0" spcFirstLastPara="1" rIns="0" wrap="square" tIns="0">
            <a:spAutoFit/>
          </a:bodyPr>
          <a:lstStyle/>
          <a:p>
            <a:pPr indent="0" lvl="0" marL="0" marR="0" rtl="0" algn="ctr">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Low-cost inputs</a:t>
            </a:r>
            <a:endParaRPr sz="700"/>
          </a:p>
        </p:txBody>
      </p:sp>
      <p:sp>
        <p:nvSpPr>
          <p:cNvPr id="351" name="Google Shape;351;p31"/>
          <p:cNvSpPr/>
          <p:nvPr/>
        </p:nvSpPr>
        <p:spPr>
          <a:xfrm>
            <a:off x="7369074" y="3740239"/>
            <a:ext cx="14288" cy="347805"/>
          </a:xfrm>
          <a:custGeom>
            <a:rect b="b" l="l" r="r" t="t"/>
            <a:pathLst>
              <a:path extrusionOk="0" h="927481" w="38100">
                <a:moveTo>
                  <a:pt x="0" y="19050"/>
                </a:moveTo>
                <a:cubicBezTo>
                  <a:pt x="0" y="8509"/>
                  <a:pt x="8509" y="0"/>
                  <a:pt x="19050" y="0"/>
                </a:cubicBezTo>
                <a:cubicBezTo>
                  <a:pt x="29591" y="0"/>
                  <a:pt x="38100" y="8509"/>
                  <a:pt x="38100" y="19050"/>
                </a:cubicBezTo>
                <a:lnTo>
                  <a:pt x="38100" y="908431"/>
                </a:lnTo>
                <a:cubicBezTo>
                  <a:pt x="38100" y="918972"/>
                  <a:pt x="29591" y="927481"/>
                  <a:pt x="19050" y="927481"/>
                </a:cubicBezTo>
                <a:cubicBezTo>
                  <a:pt x="8509" y="927481"/>
                  <a:pt x="0" y="918972"/>
                  <a:pt x="0" y="908431"/>
                </a:cubicBezTo>
                <a:close/>
              </a:path>
            </a:pathLst>
          </a:custGeom>
          <a:solidFill>
            <a:srgbClr val="71A930"/>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52" name="Google Shape;352;p31"/>
          <p:cNvGrpSpPr/>
          <p:nvPr/>
        </p:nvGrpSpPr>
        <p:grpSpPr>
          <a:xfrm>
            <a:off x="7243467" y="3607484"/>
            <a:ext cx="265605" cy="265557"/>
            <a:chOff x="0" y="0"/>
            <a:chExt cx="708279" cy="708152"/>
          </a:xfrm>
        </p:grpSpPr>
        <p:sp>
          <p:nvSpPr>
            <p:cNvPr id="353" name="Google Shape;353;p31"/>
            <p:cNvSpPr/>
            <p:nvPr/>
          </p:nvSpPr>
          <p:spPr>
            <a:xfrm>
              <a:off x="6350" y="6350"/>
              <a:ext cx="695452" cy="695452"/>
            </a:xfrm>
            <a:custGeom>
              <a:rect b="b" l="l" r="r" t="t"/>
              <a:pathLst>
                <a:path extrusionOk="0" h="695452" w="695452">
                  <a:moveTo>
                    <a:pt x="0" y="278257"/>
                  </a:moveTo>
                  <a:cubicBezTo>
                    <a:pt x="0" y="124587"/>
                    <a:pt x="124587" y="0"/>
                    <a:pt x="278257" y="0"/>
                  </a:cubicBezTo>
                  <a:lnTo>
                    <a:pt x="417195" y="0"/>
                  </a:lnTo>
                  <a:cubicBezTo>
                    <a:pt x="570865" y="0"/>
                    <a:pt x="695452" y="124587"/>
                    <a:pt x="695452" y="278257"/>
                  </a:cubicBezTo>
                  <a:lnTo>
                    <a:pt x="695452" y="417195"/>
                  </a:lnTo>
                  <a:cubicBezTo>
                    <a:pt x="695452" y="570865"/>
                    <a:pt x="570865" y="695452"/>
                    <a:pt x="417195" y="695452"/>
                  </a:cubicBezTo>
                  <a:lnTo>
                    <a:pt x="278257" y="695452"/>
                  </a:lnTo>
                  <a:cubicBezTo>
                    <a:pt x="124587" y="695579"/>
                    <a:pt x="0" y="570992"/>
                    <a:pt x="0" y="417195"/>
                  </a:cubicBezTo>
                  <a:close/>
                </a:path>
              </a:pathLst>
            </a:custGeom>
            <a:solidFill>
              <a:srgbClr val="8BC34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4" name="Google Shape;354;p31"/>
            <p:cNvSpPr/>
            <p:nvPr/>
          </p:nvSpPr>
          <p:spPr>
            <a:xfrm>
              <a:off x="0" y="0"/>
              <a:ext cx="708279" cy="708152"/>
            </a:xfrm>
            <a:custGeom>
              <a:rect b="b" l="l" r="r" t="t"/>
              <a:pathLst>
                <a:path extrusionOk="0" h="708152" w="708279">
                  <a:moveTo>
                    <a:pt x="0" y="284607"/>
                  </a:moveTo>
                  <a:cubicBezTo>
                    <a:pt x="0" y="127381"/>
                    <a:pt x="127381" y="0"/>
                    <a:pt x="284607" y="0"/>
                  </a:cubicBezTo>
                  <a:lnTo>
                    <a:pt x="423545" y="0"/>
                  </a:lnTo>
                  <a:lnTo>
                    <a:pt x="423545" y="6350"/>
                  </a:lnTo>
                  <a:lnTo>
                    <a:pt x="423545" y="0"/>
                  </a:lnTo>
                  <a:lnTo>
                    <a:pt x="423545" y="6350"/>
                  </a:lnTo>
                  <a:lnTo>
                    <a:pt x="423545" y="0"/>
                  </a:lnTo>
                  <a:cubicBezTo>
                    <a:pt x="580771" y="0"/>
                    <a:pt x="708279" y="127381"/>
                    <a:pt x="708279" y="284607"/>
                  </a:cubicBezTo>
                  <a:lnTo>
                    <a:pt x="708279" y="423545"/>
                  </a:lnTo>
                  <a:lnTo>
                    <a:pt x="701929" y="423545"/>
                  </a:lnTo>
                  <a:lnTo>
                    <a:pt x="708279" y="423545"/>
                  </a:lnTo>
                  <a:cubicBezTo>
                    <a:pt x="708279" y="580771"/>
                    <a:pt x="580898" y="708152"/>
                    <a:pt x="423672" y="708152"/>
                  </a:cubicBezTo>
                  <a:lnTo>
                    <a:pt x="423672" y="701802"/>
                  </a:lnTo>
                  <a:lnTo>
                    <a:pt x="423672" y="708152"/>
                  </a:lnTo>
                  <a:lnTo>
                    <a:pt x="284607" y="708152"/>
                  </a:lnTo>
                  <a:lnTo>
                    <a:pt x="284607" y="701802"/>
                  </a:lnTo>
                  <a:lnTo>
                    <a:pt x="284607" y="708152"/>
                  </a:lnTo>
                  <a:cubicBezTo>
                    <a:pt x="127381" y="708279"/>
                    <a:pt x="0" y="580771"/>
                    <a:pt x="0" y="423545"/>
                  </a:cubicBezTo>
                  <a:lnTo>
                    <a:pt x="0" y="284607"/>
                  </a:lnTo>
                  <a:lnTo>
                    <a:pt x="6350" y="284607"/>
                  </a:lnTo>
                  <a:lnTo>
                    <a:pt x="0" y="284607"/>
                  </a:lnTo>
                  <a:moveTo>
                    <a:pt x="12700" y="284607"/>
                  </a:moveTo>
                  <a:lnTo>
                    <a:pt x="12700" y="423545"/>
                  </a:lnTo>
                  <a:lnTo>
                    <a:pt x="6350" y="423545"/>
                  </a:lnTo>
                  <a:lnTo>
                    <a:pt x="12700" y="423545"/>
                  </a:lnTo>
                  <a:cubicBezTo>
                    <a:pt x="12700" y="573659"/>
                    <a:pt x="134493" y="695452"/>
                    <a:pt x="284607" y="695452"/>
                  </a:cubicBezTo>
                  <a:lnTo>
                    <a:pt x="423545" y="695452"/>
                  </a:lnTo>
                  <a:cubicBezTo>
                    <a:pt x="573659" y="695452"/>
                    <a:pt x="695452" y="573659"/>
                    <a:pt x="695452" y="423545"/>
                  </a:cubicBezTo>
                  <a:lnTo>
                    <a:pt x="695452" y="284607"/>
                  </a:lnTo>
                  <a:lnTo>
                    <a:pt x="701802" y="284607"/>
                  </a:lnTo>
                  <a:lnTo>
                    <a:pt x="695452" y="284607"/>
                  </a:lnTo>
                  <a:cubicBezTo>
                    <a:pt x="695579" y="134493"/>
                    <a:pt x="573786" y="12700"/>
                    <a:pt x="423545" y="12700"/>
                  </a:cubicBezTo>
                  <a:lnTo>
                    <a:pt x="284607" y="12700"/>
                  </a:lnTo>
                  <a:lnTo>
                    <a:pt x="284607" y="6350"/>
                  </a:lnTo>
                  <a:lnTo>
                    <a:pt x="284607" y="12700"/>
                  </a:lnTo>
                  <a:cubicBezTo>
                    <a:pt x="134493" y="12700"/>
                    <a:pt x="12700" y="134493"/>
                    <a:pt x="12700" y="284607"/>
                  </a:cubicBezTo>
                  <a:close/>
                </a:path>
              </a:pathLst>
            </a:custGeom>
            <a:solidFill>
              <a:srgbClr val="71A930"/>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descr="preencoded.png" id="355" name="Google Shape;355;p31"/>
          <p:cNvSpPr/>
          <p:nvPr/>
        </p:nvSpPr>
        <p:spPr>
          <a:xfrm>
            <a:off x="7289268" y="3653285"/>
            <a:ext cx="173907" cy="173907"/>
          </a:xfrm>
          <a:custGeom>
            <a:rect b="b" l="l" r="r" t="t"/>
            <a:pathLst>
              <a:path extrusionOk="0" h="347815" w="347815">
                <a:moveTo>
                  <a:pt x="0" y="0"/>
                </a:moveTo>
                <a:lnTo>
                  <a:pt x="347815" y="0"/>
                </a:lnTo>
                <a:lnTo>
                  <a:pt x="347815" y="347815"/>
                </a:lnTo>
                <a:lnTo>
                  <a:pt x="0" y="347815"/>
                </a:lnTo>
                <a:lnTo>
                  <a:pt x="0" y="0"/>
                </a:lnTo>
                <a:close/>
              </a:path>
            </a:pathLst>
          </a:custGeom>
          <a:blipFill rotWithShape="1">
            <a:blip r:embed="rId13">
              <a:alphaModFix/>
            </a:blip>
            <a:stretch>
              <a:fillRect b="0" l="0" r="0" t="0"/>
            </a:stretch>
          </a:blipFill>
          <a:ln>
            <a:noFill/>
          </a:ln>
        </p:spPr>
      </p:sp>
      <p:sp>
        <p:nvSpPr>
          <p:cNvPr id="356" name="Google Shape;356;p31"/>
          <p:cNvSpPr txBox="1"/>
          <p:nvPr/>
        </p:nvSpPr>
        <p:spPr>
          <a:xfrm>
            <a:off x="6651651" y="4199335"/>
            <a:ext cx="1449286" cy="185961"/>
          </a:xfrm>
          <a:prstGeom prst="rect">
            <a:avLst/>
          </a:prstGeom>
          <a:noFill/>
          <a:ln>
            <a:noFill/>
          </a:ln>
        </p:spPr>
        <p:txBody>
          <a:bodyPr anchorCtr="0" anchor="t" bIns="0" lIns="0" spcFirstLastPara="1" rIns="0" wrap="square" tIns="0">
            <a:spAutoFit/>
          </a:bodyPr>
          <a:lstStyle/>
          <a:p>
            <a:pPr indent="0" lvl="0" marL="0" marR="0" rtl="0" algn="ctr">
              <a:lnSpc>
                <a:spcPct val="125033"/>
              </a:lnSpc>
              <a:spcBef>
                <a:spcPts val="0"/>
              </a:spcBef>
              <a:spcAft>
                <a:spcPts val="0"/>
              </a:spcAft>
              <a:buNone/>
            </a:pPr>
            <a:r>
              <a:rPr b="1" i="0" lang="en" sz="1100" u="none" cap="none" strike="noStrike">
                <a:solidFill>
                  <a:srgbClr val="4B4A4A"/>
                </a:solidFill>
                <a:latin typeface="Arial"/>
                <a:ea typeface="Arial"/>
                <a:cs typeface="Arial"/>
                <a:sym typeface="Arial"/>
              </a:rPr>
              <a:t>Impact</a:t>
            </a:r>
            <a:endParaRPr sz="700"/>
          </a:p>
        </p:txBody>
      </p:sp>
      <p:sp>
        <p:nvSpPr>
          <p:cNvPr id="357" name="Google Shape;357;p31"/>
          <p:cNvSpPr txBox="1"/>
          <p:nvPr/>
        </p:nvSpPr>
        <p:spPr>
          <a:xfrm>
            <a:off x="6629919" y="4411937"/>
            <a:ext cx="1492820" cy="413742"/>
          </a:xfrm>
          <a:prstGeom prst="rect">
            <a:avLst/>
          </a:prstGeom>
          <a:noFill/>
          <a:ln>
            <a:noFill/>
          </a:ln>
        </p:spPr>
        <p:txBody>
          <a:bodyPr anchorCtr="0" anchor="t" bIns="0" lIns="0" spcFirstLastPara="1" rIns="0" wrap="square" tIns="0">
            <a:spAutoFit/>
          </a:bodyPr>
          <a:lstStyle/>
          <a:p>
            <a:pPr indent="0" lvl="0" marL="0" marR="0" rtl="0" algn="ctr">
              <a:lnSpc>
                <a:spcPct val="158664"/>
              </a:lnSpc>
              <a:spcBef>
                <a:spcPts val="0"/>
              </a:spcBef>
              <a:spcAft>
                <a:spcPts val="0"/>
              </a:spcAft>
              <a:buNone/>
            </a:pPr>
            <a:r>
              <a:rPr b="0" i="0" lang="en" sz="900" u="none" cap="none" strike="noStrike">
                <a:solidFill>
                  <a:srgbClr val="4B4A4A"/>
                </a:solidFill>
                <a:latin typeface="Arimo"/>
                <a:ea typeface="Arimo"/>
                <a:cs typeface="Arimo"/>
                <a:sym typeface="Arimo"/>
              </a:rPr>
              <a:t>Cleaner markets, healthier soil</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descr="preencoded.png" id="366" name="Google Shape;366;p3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67" name="Google Shape;367;p32"/>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id="368" name="Google Shape;368;p32"/>
          <p:cNvSpPr txBox="1"/>
          <p:nvPr/>
        </p:nvSpPr>
        <p:spPr>
          <a:xfrm>
            <a:off x="496119" y="411361"/>
            <a:ext cx="3635426" cy="457276"/>
          </a:xfrm>
          <a:prstGeom prst="rect">
            <a:avLst/>
          </a:prstGeom>
          <a:noFill/>
          <a:ln>
            <a:noFill/>
          </a:ln>
        </p:spPr>
        <p:txBody>
          <a:bodyPr anchorCtr="0" anchor="t" bIns="0" lIns="0" spcFirstLastPara="1" rIns="0" wrap="square" tIns="0">
            <a:spAutoFit/>
          </a:bodyPr>
          <a:lstStyle/>
          <a:p>
            <a:pPr indent="0" lvl="0" marL="0" marR="0" rtl="0" algn="l">
              <a:lnSpc>
                <a:spcPct val="124721"/>
              </a:lnSpc>
              <a:spcBef>
                <a:spcPts val="0"/>
              </a:spcBef>
              <a:spcAft>
                <a:spcPts val="0"/>
              </a:spcAft>
              <a:buNone/>
            </a:pPr>
            <a:r>
              <a:rPr b="1" i="0" lang="en" sz="2800" u="none" cap="none" strike="noStrike">
                <a:solidFill>
                  <a:srgbClr val="006747"/>
                </a:solidFill>
                <a:latin typeface="Arial"/>
                <a:ea typeface="Arial"/>
                <a:cs typeface="Arial"/>
                <a:sym typeface="Arial"/>
              </a:rPr>
              <a:t>How We're Different</a:t>
            </a:r>
            <a:endParaRPr sz="700"/>
          </a:p>
        </p:txBody>
      </p:sp>
      <p:sp>
        <p:nvSpPr>
          <p:cNvPr descr="preencoded.png" id="369" name="Google Shape;369;p32"/>
          <p:cNvSpPr/>
          <p:nvPr/>
        </p:nvSpPr>
        <p:spPr>
          <a:xfrm>
            <a:off x="496119" y="1152154"/>
            <a:ext cx="8151762" cy="3565627"/>
          </a:xfrm>
          <a:custGeom>
            <a:rect b="b" l="l" r="r" t="t"/>
            <a:pathLst>
              <a:path extrusionOk="0" h="7131253" w="16303523">
                <a:moveTo>
                  <a:pt x="0" y="0"/>
                </a:moveTo>
                <a:lnTo>
                  <a:pt x="16303524" y="0"/>
                </a:lnTo>
                <a:lnTo>
                  <a:pt x="16303524" y="7131253"/>
                </a:lnTo>
                <a:lnTo>
                  <a:pt x="0" y="7131253"/>
                </a:lnTo>
                <a:lnTo>
                  <a:pt x="0" y="0"/>
                </a:lnTo>
                <a:close/>
              </a:path>
            </a:pathLst>
          </a:custGeom>
          <a:blipFill rotWithShape="1">
            <a:blip r:embed="rId4">
              <a:alphaModFix/>
            </a:blip>
            <a:stretch>
              <a:fillRect b="-8" l="0" r="0" t="-9"/>
            </a:stretch>
          </a:blipFill>
          <a:ln>
            <a:noFill/>
          </a:ln>
        </p:spPr>
      </p:sp>
      <p:sp>
        <p:nvSpPr>
          <p:cNvPr id="370" name="Google Shape;370;p32"/>
          <p:cNvSpPr txBox="1"/>
          <p:nvPr/>
        </p:nvSpPr>
        <p:spPr>
          <a:xfrm>
            <a:off x="3248120" y="2792116"/>
            <a:ext cx="926492" cy="246326"/>
          </a:xfrm>
          <a:prstGeom prst="rect">
            <a:avLst/>
          </a:prstGeom>
          <a:noFill/>
          <a:ln>
            <a:noFill/>
          </a:ln>
        </p:spPr>
        <p:txBody>
          <a:bodyPr anchorCtr="0" anchor="t" bIns="0" lIns="0" spcFirstLastPara="1" rIns="0" wrap="square" tIns="0">
            <a:spAutoFit/>
          </a:bodyPr>
          <a:lstStyle/>
          <a:p>
            <a:pPr indent="0" lvl="0" marL="0" marR="0" rtl="0" algn="ctr">
              <a:lnSpc>
                <a:spcPct val="122228"/>
              </a:lnSpc>
              <a:spcBef>
                <a:spcPts val="0"/>
              </a:spcBef>
              <a:spcAft>
                <a:spcPts val="0"/>
              </a:spcAft>
              <a:buNone/>
            </a:pPr>
            <a:r>
              <a:rPr b="1" i="0" lang="en" sz="800" u="none" cap="none" strike="noStrike">
                <a:solidFill>
                  <a:srgbClr val="FFFFFF"/>
                </a:solidFill>
                <a:latin typeface="Arimo"/>
                <a:ea typeface="Arimo"/>
                <a:cs typeface="Arimo"/>
                <a:sym typeface="Arimo"/>
              </a:rPr>
              <a:t>Traditional</a:t>
            </a:r>
            <a:endParaRPr sz="700"/>
          </a:p>
        </p:txBody>
      </p:sp>
      <p:sp>
        <p:nvSpPr>
          <p:cNvPr id="371" name="Google Shape;371;p32"/>
          <p:cNvSpPr txBox="1"/>
          <p:nvPr/>
        </p:nvSpPr>
        <p:spPr>
          <a:xfrm>
            <a:off x="3334088" y="3077266"/>
            <a:ext cx="754565" cy="246326"/>
          </a:xfrm>
          <a:prstGeom prst="rect">
            <a:avLst/>
          </a:prstGeom>
          <a:noFill/>
          <a:ln>
            <a:noFill/>
          </a:ln>
        </p:spPr>
        <p:txBody>
          <a:bodyPr anchorCtr="0" anchor="t" bIns="0" lIns="0" spcFirstLastPara="1" rIns="0" wrap="square" tIns="0">
            <a:spAutoFit/>
          </a:bodyPr>
          <a:lstStyle/>
          <a:p>
            <a:pPr indent="0" lvl="0" marL="0" marR="0" rtl="0" algn="ctr">
              <a:lnSpc>
                <a:spcPct val="122228"/>
              </a:lnSpc>
              <a:spcBef>
                <a:spcPts val="0"/>
              </a:spcBef>
              <a:spcAft>
                <a:spcPts val="0"/>
              </a:spcAft>
              <a:buNone/>
            </a:pPr>
            <a:r>
              <a:rPr b="1" i="0" lang="en" sz="800" u="none" cap="none" strike="noStrike">
                <a:solidFill>
                  <a:srgbClr val="FFFFFF"/>
                </a:solidFill>
                <a:latin typeface="Arimo"/>
                <a:ea typeface="Arimo"/>
                <a:cs typeface="Arimo"/>
                <a:sym typeface="Arimo"/>
              </a:rPr>
              <a:t>Systems</a:t>
            </a:r>
            <a:endParaRPr sz="700"/>
          </a:p>
        </p:txBody>
      </p:sp>
      <p:sp>
        <p:nvSpPr>
          <p:cNvPr id="372" name="Google Shape;372;p32"/>
          <p:cNvSpPr txBox="1"/>
          <p:nvPr/>
        </p:nvSpPr>
        <p:spPr>
          <a:xfrm>
            <a:off x="5214700" y="2792116"/>
            <a:ext cx="608414" cy="246326"/>
          </a:xfrm>
          <a:prstGeom prst="rect">
            <a:avLst/>
          </a:prstGeom>
          <a:noFill/>
          <a:ln>
            <a:noFill/>
          </a:ln>
        </p:spPr>
        <p:txBody>
          <a:bodyPr anchorCtr="0" anchor="t" bIns="0" lIns="0" spcFirstLastPara="1" rIns="0" wrap="square" tIns="0">
            <a:spAutoFit/>
          </a:bodyPr>
          <a:lstStyle/>
          <a:p>
            <a:pPr indent="0" lvl="0" marL="0" marR="0" rtl="0" algn="ctr">
              <a:lnSpc>
                <a:spcPct val="122228"/>
              </a:lnSpc>
              <a:spcBef>
                <a:spcPts val="0"/>
              </a:spcBef>
              <a:spcAft>
                <a:spcPts val="0"/>
              </a:spcAft>
              <a:buNone/>
            </a:pPr>
            <a:r>
              <a:rPr b="1" i="0" lang="en" sz="800" u="none" cap="none" strike="noStrike">
                <a:solidFill>
                  <a:srgbClr val="FFFFFF"/>
                </a:solidFill>
                <a:latin typeface="Arimo"/>
                <a:ea typeface="Arimo"/>
                <a:cs typeface="Arimo"/>
                <a:sym typeface="Arimo"/>
              </a:rPr>
              <a:t>Bangla</a:t>
            </a:r>
            <a:endParaRPr sz="700"/>
          </a:p>
        </p:txBody>
      </p:sp>
      <p:sp>
        <p:nvSpPr>
          <p:cNvPr id="373" name="Google Shape;373;p32"/>
          <p:cNvSpPr txBox="1"/>
          <p:nvPr/>
        </p:nvSpPr>
        <p:spPr>
          <a:xfrm>
            <a:off x="5132680" y="3077266"/>
            <a:ext cx="772449" cy="246326"/>
          </a:xfrm>
          <a:prstGeom prst="rect">
            <a:avLst/>
          </a:prstGeom>
          <a:noFill/>
          <a:ln>
            <a:noFill/>
          </a:ln>
        </p:spPr>
        <p:txBody>
          <a:bodyPr anchorCtr="0" anchor="t" bIns="0" lIns="0" spcFirstLastPara="1" rIns="0" wrap="square" tIns="0">
            <a:spAutoFit/>
          </a:bodyPr>
          <a:lstStyle/>
          <a:p>
            <a:pPr indent="0" lvl="0" marL="0" marR="0" rtl="0" algn="ctr">
              <a:lnSpc>
                <a:spcPct val="122228"/>
              </a:lnSpc>
              <a:spcBef>
                <a:spcPts val="0"/>
              </a:spcBef>
              <a:spcAft>
                <a:spcPts val="0"/>
              </a:spcAft>
              <a:buNone/>
            </a:pPr>
            <a:r>
              <a:rPr b="1" i="0" lang="en" sz="800" u="none" cap="none" strike="noStrike">
                <a:solidFill>
                  <a:srgbClr val="FFFFFF"/>
                </a:solidFill>
                <a:latin typeface="Arimo"/>
                <a:ea typeface="Arimo"/>
                <a:cs typeface="Arimo"/>
                <a:sym typeface="Arimo"/>
              </a:rPr>
              <a:t>Kompost</a:t>
            </a:r>
            <a:endParaRPr sz="700"/>
          </a:p>
        </p:txBody>
      </p:sp>
      <p:sp>
        <p:nvSpPr>
          <p:cNvPr id="374" name="Google Shape;374;p32"/>
          <p:cNvSpPr txBox="1"/>
          <p:nvPr/>
        </p:nvSpPr>
        <p:spPr>
          <a:xfrm>
            <a:off x="6632186" y="4047468"/>
            <a:ext cx="1570796" cy="191890"/>
          </a:xfrm>
          <a:prstGeom prst="rect">
            <a:avLst/>
          </a:prstGeom>
          <a:noFill/>
          <a:ln>
            <a:noFill/>
          </a:ln>
        </p:spPr>
        <p:txBody>
          <a:bodyPr anchorCtr="0" anchor="t" bIns="0" lIns="0" spcFirstLastPara="1" rIns="0" wrap="square" tIns="0">
            <a:spAutoFit/>
          </a:bodyPr>
          <a:lstStyle/>
          <a:p>
            <a:pPr indent="0" lvl="0" marL="0" marR="0" rtl="0" algn="l">
              <a:lnSpc>
                <a:spcPct val="128582"/>
              </a:lnSpc>
              <a:spcBef>
                <a:spcPts val="0"/>
              </a:spcBef>
              <a:spcAft>
                <a:spcPts val="0"/>
              </a:spcAft>
              <a:buNone/>
            </a:pPr>
            <a:r>
              <a:rPr b="0" i="0" lang="en" sz="700" u="none" cap="none" strike="noStrike">
                <a:solidFill>
                  <a:srgbClr val="4B4A4A"/>
                </a:solidFill>
                <a:latin typeface="Arimo"/>
                <a:ea typeface="Arimo"/>
                <a:cs typeface="Arimo"/>
                <a:sym typeface="Arimo"/>
              </a:rPr>
              <a:t>Fast Pickups</a:t>
            </a:r>
            <a:endParaRPr sz="700"/>
          </a:p>
        </p:txBody>
      </p:sp>
      <p:sp>
        <p:nvSpPr>
          <p:cNvPr descr="preencoded.png" id="375" name="Google Shape;375;p32"/>
          <p:cNvSpPr/>
          <p:nvPr/>
        </p:nvSpPr>
        <p:spPr>
          <a:xfrm>
            <a:off x="6190031" y="4027099"/>
            <a:ext cx="199925" cy="199925"/>
          </a:xfrm>
          <a:custGeom>
            <a:rect b="b" l="l" r="r" t="t"/>
            <a:pathLst>
              <a:path extrusionOk="0" h="399850" w="399850">
                <a:moveTo>
                  <a:pt x="0" y="0"/>
                </a:moveTo>
                <a:lnTo>
                  <a:pt x="399850" y="0"/>
                </a:lnTo>
                <a:lnTo>
                  <a:pt x="399850" y="399850"/>
                </a:lnTo>
                <a:lnTo>
                  <a:pt x="0" y="399850"/>
                </a:lnTo>
                <a:lnTo>
                  <a:pt x="0" y="0"/>
                </a:lnTo>
                <a:close/>
              </a:path>
            </a:pathLst>
          </a:custGeom>
          <a:blipFill rotWithShape="1">
            <a:blip r:embed="rId5">
              <a:alphaModFix/>
            </a:blip>
            <a:stretch>
              <a:fillRect b="0" l="-41662" r="-41662" t="0"/>
            </a:stretch>
          </a:blipFill>
          <a:ln>
            <a:noFill/>
          </a:ln>
        </p:spPr>
      </p:sp>
      <p:sp>
        <p:nvSpPr>
          <p:cNvPr id="376" name="Google Shape;376;p32"/>
          <p:cNvSpPr txBox="1"/>
          <p:nvPr/>
        </p:nvSpPr>
        <p:spPr>
          <a:xfrm>
            <a:off x="7066326" y="2934491"/>
            <a:ext cx="1389245" cy="191890"/>
          </a:xfrm>
          <a:prstGeom prst="rect">
            <a:avLst/>
          </a:prstGeom>
          <a:noFill/>
          <a:ln>
            <a:noFill/>
          </a:ln>
        </p:spPr>
        <p:txBody>
          <a:bodyPr anchorCtr="0" anchor="t" bIns="0" lIns="0" spcFirstLastPara="1" rIns="0" wrap="square" tIns="0">
            <a:spAutoFit/>
          </a:bodyPr>
          <a:lstStyle/>
          <a:p>
            <a:pPr indent="0" lvl="0" marL="0" marR="0" rtl="0" algn="l">
              <a:lnSpc>
                <a:spcPct val="128582"/>
              </a:lnSpc>
              <a:spcBef>
                <a:spcPts val="0"/>
              </a:spcBef>
              <a:spcAft>
                <a:spcPts val="0"/>
              </a:spcAft>
              <a:buNone/>
            </a:pPr>
            <a:r>
              <a:rPr b="0" i="0" lang="en" sz="700" u="none" cap="none" strike="noStrike">
                <a:solidFill>
                  <a:srgbClr val="4B4A4A"/>
                </a:solidFill>
                <a:latin typeface="Arimo"/>
                <a:ea typeface="Arimo"/>
                <a:cs typeface="Arimo"/>
                <a:sym typeface="Arimo"/>
              </a:rPr>
              <a:t>Pays for waste</a:t>
            </a:r>
            <a:endParaRPr sz="700"/>
          </a:p>
        </p:txBody>
      </p:sp>
      <p:sp>
        <p:nvSpPr>
          <p:cNvPr descr="preencoded.png" id="377" name="Google Shape;377;p32"/>
          <p:cNvSpPr/>
          <p:nvPr/>
        </p:nvSpPr>
        <p:spPr>
          <a:xfrm>
            <a:off x="6683616" y="2977144"/>
            <a:ext cx="199925" cy="199925"/>
          </a:xfrm>
          <a:custGeom>
            <a:rect b="b" l="l" r="r" t="t"/>
            <a:pathLst>
              <a:path extrusionOk="0" h="399850" w="399850">
                <a:moveTo>
                  <a:pt x="0" y="0"/>
                </a:moveTo>
                <a:lnTo>
                  <a:pt x="399850" y="0"/>
                </a:lnTo>
                <a:lnTo>
                  <a:pt x="399850" y="399850"/>
                </a:lnTo>
                <a:lnTo>
                  <a:pt x="0" y="399850"/>
                </a:lnTo>
                <a:lnTo>
                  <a:pt x="0" y="0"/>
                </a:lnTo>
                <a:close/>
              </a:path>
            </a:pathLst>
          </a:custGeom>
          <a:blipFill rotWithShape="1">
            <a:blip r:embed="rId6">
              <a:alphaModFix/>
            </a:blip>
            <a:stretch>
              <a:fillRect b="0" l="-3567" r="-3572" t="0"/>
            </a:stretch>
          </a:blipFill>
          <a:ln>
            <a:noFill/>
          </a:ln>
        </p:spPr>
      </p:sp>
      <p:sp>
        <p:nvSpPr>
          <p:cNvPr id="378" name="Google Shape;378;p32"/>
          <p:cNvSpPr txBox="1"/>
          <p:nvPr/>
        </p:nvSpPr>
        <p:spPr>
          <a:xfrm>
            <a:off x="6592719" y="1821518"/>
            <a:ext cx="1578688" cy="191890"/>
          </a:xfrm>
          <a:prstGeom prst="rect">
            <a:avLst/>
          </a:prstGeom>
          <a:noFill/>
          <a:ln>
            <a:noFill/>
          </a:ln>
        </p:spPr>
        <p:txBody>
          <a:bodyPr anchorCtr="0" anchor="t" bIns="0" lIns="0" spcFirstLastPara="1" rIns="0" wrap="square" tIns="0">
            <a:spAutoFit/>
          </a:bodyPr>
          <a:lstStyle/>
          <a:p>
            <a:pPr indent="0" lvl="0" marL="0" marR="0" rtl="0" algn="l">
              <a:lnSpc>
                <a:spcPct val="128582"/>
              </a:lnSpc>
              <a:spcBef>
                <a:spcPts val="0"/>
              </a:spcBef>
              <a:spcAft>
                <a:spcPts val="0"/>
              </a:spcAft>
              <a:buNone/>
            </a:pPr>
            <a:r>
              <a:rPr b="0" i="0" lang="en" sz="700" u="none" cap="none" strike="noStrike">
                <a:solidFill>
                  <a:srgbClr val="4B4A4A"/>
                </a:solidFill>
                <a:latin typeface="Arimo"/>
                <a:ea typeface="Arimo"/>
                <a:cs typeface="Arimo"/>
                <a:sym typeface="Arimo"/>
              </a:rPr>
              <a:t>Local market collection</a:t>
            </a:r>
            <a:endParaRPr sz="700"/>
          </a:p>
        </p:txBody>
      </p:sp>
      <p:sp>
        <p:nvSpPr>
          <p:cNvPr descr="preencoded.png" id="379" name="Google Shape;379;p32"/>
          <p:cNvSpPr/>
          <p:nvPr/>
        </p:nvSpPr>
        <p:spPr>
          <a:xfrm>
            <a:off x="6194227" y="1846164"/>
            <a:ext cx="199925" cy="199925"/>
          </a:xfrm>
          <a:custGeom>
            <a:rect b="b" l="l" r="r" t="t"/>
            <a:pathLst>
              <a:path extrusionOk="0" h="399850" w="399850">
                <a:moveTo>
                  <a:pt x="0" y="0"/>
                </a:moveTo>
                <a:lnTo>
                  <a:pt x="399850" y="0"/>
                </a:lnTo>
                <a:lnTo>
                  <a:pt x="399850" y="399850"/>
                </a:lnTo>
                <a:lnTo>
                  <a:pt x="0" y="399850"/>
                </a:lnTo>
                <a:lnTo>
                  <a:pt x="0" y="0"/>
                </a:lnTo>
                <a:close/>
              </a:path>
            </a:pathLst>
          </a:custGeom>
          <a:blipFill rotWithShape="1">
            <a:blip r:embed="rId7">
              <a:alphaModFix/>
            </a:blip>
            <a:stretch>
              <a:fillRect b="-1190" l="0" r="0" t="-1189"/>
            </a:stretch>
          </a:blipFill>
          <a:ln>
            <a:noFill/>
          </a:ln>
        </p:spPr>
      </p:sp>
      <p:sp>
        <p:nvSpPr>
          <p:cNvPr id="380" name="Google Shape;380;p32"/>
          <p:cNvSpPr txBox="1"/>
          <p:nvPr/>
        </p:nvSpPr>
        <p:spPr>
          <a:xfrm>
            <a:off x="1059418" y="4051411"/>
            <a:ext cx="1555009" cy="191890"/>
          </a:xfrm>
          <a:prstGeom prst="rect">
            <a:avLst/>
          </a:prstGeom>
          <a:noFill/>
          <a:ln>
            <a:noFill/>
          </a:ln>
        </p:spPr>
        <p:txBody>
          <a:bodyPr anchorCtr="0" anchor="t" bIns="0" lIns="0" spcFirstLastPara="1" rIns="0" wrap="square" tIns="0">
            <a:spAutoFit/>
          </a:bodyPr>
          <a:lstStyle/>
          <a:p>
            <a:pPr indent="0" lvl="0" marL="0" marR="0" rtl="0" algn="r">
              <a:lnSpc>
                <a:spcPct val="128582"/>
              </a:lnSpc>
              <a:spcBef>
                <a:spcPts val="0"/>
              </a:spcBef>
              <a:spcAft>
                <a:spcPts val="0"/>
              </a:spcAft>
              <a:buNone/>
            </a:pPr>
            <a:r>
              <a:rPr b="0" i="0" lang="en" sz="700" u="none" cap="none" strike="noStrike">
                <a:solidFill>
                  <a:srgbClr val="4B4A4A"/>
                </a:solidFill>
                <a:latin typeface="Arimo"/>
                <a:ea typeface="Arimo"/>
                <a:cs typeface="Arimo"/>
                <a:sym typeface="Arimo"/>
              </a:rPr>
              <a:t>Slow &amp; costly</a:t>
            </a:r>
            <a:endParaRPr sz="700"/>
          </a:p>
        </p:txBody>
      </p:sp>
      <p:sp>
        <p:nvSpPr>
          <p:cNvPr descr="preencoded.png" id="381" name="Google Shape;381;p32"/>
          <p:cNvSpPr/>
          <p:nvPr/>
        </p:nvSpPr>
        <p:spPr>
          <a:xfrm>
            <a:off x="2830878" y="4045349"/>
            <a:ext cx="198201" cy="198201"/>
          </a:xfrm>
          <a:custGeom>
            <a:rect b="b" l="l" r="r" t="t"/>
            <a:pathLst>
              <a:path extrusionOk="0" h="396402" w="396402">
                <a:moveTo>
                  <a:pt x="0" y="0"/>
                </a:moveTo>
                <a:lnTo>
                  <a:pt x="396402" y="0"/>
                </a:lnTo>
                <a:lnTo>
                  <a:pt x="396402" y="396402"/>
                </a:lnTo>
                <a:lnTo>
                  <a:pt x="0" y="396402"/>
                </a:lnTo>
                <a:lnTo>
                  <a:pt x="0" y="0"/>
                </a:lnTo>
                <a:close/>
              </a:path>
            </a:pathLst>
          </a:custGeom>
          <a:blipFill rotWithShape="1">
            <a:blip r:embed="rId8">
              <a:alphaModFix/>
            </a:blip>
            <a:stretch>
              <a:fillRect b="0" l="0" r="0" t="0"/>
            </a:stretch>
          </a:blipFill>
          <a:ln>
            <a:noFill/>
          </a:ln>
        </p:spPr>
      </p:sp>
      <p:sp>
        <p:nvSpPr>
          <p:cNvPr id="382" name="Google Shape;382;p32"/>
          <p:cNvSpPr txBox="1"/>
          <p:nvPr/>
        </p:nvSpPr>
        <p:spPr>
          <a:xfrm>
            <a:off x="718421" y="2974173"/>
            <a:ext cx="1373400" cy="107700"/>
          </a:xfrm>
          <a:prstGeom prst="rect">
            <a:avLst/>
          </a:prstGeom>
          <a:noFill/>
          <a:ln>
            <a:noFill/>
          </a:ln>
        </p:spPr>
        <p:txBody>
          <a:bodyPr anchorCtr="0" anchor="t" bIns="0" lIns="0" spcFirstLastPara="1" rIns="0" wrap="square" tIns="0">
            <a:spAutoFit/>
          </a:bodyPr>
          <a:lstStyle/>
          <a:p>
            <a:pPr indent="0" lvl="0" marL="0" marR="0" rtl="0" algn="r">
              <a:lnSpc>
                <a:spcPct val="128582"/>
              </a:lnSpc>
              <a:spcBef>
                <a:spcPts val="0"/>
              </a:spcBef>
              <a:spcAft>
                <a:spcPts val="0"/>
              </a:spcAft>
              <a:buNone/>
            </a:pPr>
            <a:r>
              <a:rPr b="0" i="0" lang="en" sz="700" u="none" cap="none" strike="noStrike">
                <a:solidFill>
                  <a:srgbClr val="4B4A4A"/>
                </a:solidFill>
                <a:latin typeface="Arimo"/>
                <a:ea typeface="Arimo"/>
                <a:cs typeface="Arimo"/>
                <a:sym typeface="Arimo"/>
              </a:rPr>
              <a:t>No payment for waste</a:t>
            </a:r>
            <a:endParaRPr sz="700"/>
          </a:p>
        </p:txBody>
      </p:sp>
      <p:sp>
        <p:nvSpPr>
          <p:cNvPr descr="preencoded.png" id="383" name="Google Shape;383;p32"/>
          <p:cNvSpPr/>
          <p:nvPr/>
        </p:nvSpPr>
        <p:spPr>
          <a:xfrm>
            <a:off x="2271188" y="2947668"/>
            <a:ext cx="213617" cy="213617"/>
          </a:xfrm>
          <a:custGeom>
            <a:rect b="b" l="l" r="r" t="t"/>
            <a:pathLst>
              <a:path extrusionOk="0" h="427234" w="427234">
                <a:moveTo>
                  <a:pt x="0" y="0"/>
                </a:moveTo>
                <a:lnTo>
                  <a:pt x="427235" y="0"/>
                </a:lnTo>
                <a:lnTo>
                  <a:pt x="427235" y="427234"/>
                </a:lnTo>
                <a:lnTo>
                  <a:pt x="0" y="427234"/>
                </a:lnTo>
                <a:lnTo>
                  <a:pt x="0" y="0"/>
                </a:lnTo>
                <a:close/>
              </a:path>
            </a:pathLst>
          </a:custGeom>
          <a:blipFill rotWithShape="1">
            <a:blip r:embed="rId9">
              <a:alphaModFix/>
            </a:blip>
            <a:stretch>
              <a:fillRect b="0" l="-27775" r="-27777" t="0"/>
            </a:stretch>
          </a:blipFill>
          <a:ln>
            <a:noFill/>
          </a:ln>
        </p:spPr>
      </p:sp>
      <p:sp>
        <p:nvSpPr>
          <p:cNvPr id="384" name="Google Shape;384;p32"/>
          <p:cNvSpPr txBox="1"/>
          <p:nvPr/>
        </p:nvSpPr>
        <p:spPr>
          <a:xfrm>
            <a:off x="1059418" y="1825462"/>
            <a:ext cx="1555009" cy="191890"/>
          </a:xfrm>
          <a:prstGeom prst="rect">
            <a:avLst/>
          </a:prstGeom>
          <a:noFill/>
          <a:ln>
            <a:noFill/>
          </a:ln>
        </p:spPr>
        <p:txBody>
          <a:bodyPr anchorCtr="0" anchor="t" bIns="0" lIns="0" spcFirstLastPara="1" rIns="0" wrap="square" tIns="0">
            <a:spAutoFit/>
          </a:bodyPr>
          <a:lstStyle/>
          <a:p>
            <a:pPr indent="0" lvl="0" marL="0" marR="0" rtl="0" algn="r">
              <a:lnSpc>
                <a:spcPct val="128582"/>
              </a:lnSpc>
              <a:spcBef>
                <a:spcPts val="0"/>
              </a:spcBef>
              <a:spcAft>
                <a:spcPts val="0"/>
              </a:spcAft>
              <a:buNone/>
            </a:pPr>
            <a:r>
              <a:rPr b="0" i="0" lang="en" sz="700" u="none" cap="none" strike="noStrike">
                <a:solidFill>
                  <a:srgbClr val="4B4A4A"/>
                </a:solidFill>
                <a:latin typeface="Arimo"/>
                <a:ea typeface="Arimo"/>
                <a:cs typeface="Arimo"/>
                <a:sym typeface="Arimo"/>
              </a:rPr>
              <a:t>Centralized operations</a:t>
            </a:r>
            <a:endParaRPr sz="700"/>
          </a:p>
        </p:txBody>
      </p:sp>
      <p:sp>
        <p:nvSpPr>
          <p:cNvPr descr="preencoded.png" id="385" name="Google Shape;385;p32"/>
          <p:cNvSpPr/>
          <p:nvPr/>
        </p:nvSpPr>
        <p:spPr>
          <a:xfrm>
            <a:off x="2794002" y="1847274"/>
            <a:ext cx="213617" cy="213617"/>
          </a:xfrm>
          <a:custGeom>
            <a:rect b="b" l="l" r="r" t="t"/>
            <a:pathLst>
              <a:path extrusionOk="0" h="427234" w="427234">
                <a:moveTo>
                  <a:pt x="0" y="0"/>
                </a:moveTo>
                <a:lnTo>
                  <a:pt x="427235" y="0"/>
                </a:lnTo>
                <a:lnTo>
                  <a:pt x="427235" y="427235"/>
                </a:lnTo>
                <a:lnTo>
                  <a:pt x="0" y="427235"/>
                </a:lnTo>
                <a:lnTo>
                  <a:pt x="0" y="0"/>
                </a:lnTo>
                <a:close/>
              </a:path>
            </a:pathLst>
          </a:custGeom>
          <a:blipFill rotWithShape="1">
            <a:blip r:embed="rId10">
              <a:alphaModFix/>
            </a:blip>
            <a:stretch>
              <a:fillRect b="-16662" l="0" r="0" t="-16666"/>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descr="preencoded.png" id="394" name="Google Shape;394;p3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95" name="Google Shape;395;p33"/>
          <p:cNvSpPr/>
          <p:nvPr/>
        </p:nvSpPr>
        <p:spPr>
          <a:xfrm>
            <a:off x="0" y="0"/>
            <a:ext cx="9144000" cy="5143500"/>
          </a:xfrm>
          <a:custGeom>
            <a:rect b="b" l="l" r="r" t="t"/>
            <a:pathLst>
              <a:path extrusionOk="0" h="13716000" w="24384000">
                <a:moveTo>
                  <a:pt x="0" y="0"/>
                </a:moveTo>
                <a:lnTo>
                  <a:pt x="24384000" y="0"/>
                </a:lnTo>
                <a:lnTo>
                  <a:pt x="24384000" y="13716000"/>
                </a:lnTo>
                <a:lnTo>
                  <a:pt x="0" y="13716000"/>
                </a:lnTo>
                <a:close/>
              </a:path>
            </a:pathLst>
          </a:custGeom>
          <a:solidFill>
            <a:srgbClr val="E5F9F2">
              <a:alpha val="89803"/>
            </a:srgbClr>
          </a:solidFill>
          <a:ln cap="flat" cmpd="sng" w="12700">
            <a:solidFill>
              <a:srgbClr val="000000"/>
            </a:solidFill>
            <a:prstDash val="solid"/>
            <a:round/>
            <a:headEnd len="sm" w="sm" type="none"/>
            <a:tailEnd len="sm" w="sm" type="none"/>
          </a:ln>
        </p:spPr>
      </p:sp>
      <p:sp>
        <p:nvSpPr>
          <p:cNvPr id="396" name="Google Shape;396;p33"/>
          <p:cNvSpPr txBox="1"/>
          <p:nvPr/>
        </p:nvSpPr>
        <p:spPr>
          <a:xfrm>
            <a:off x="496119" y="645542"/>
            <a:ext cx="3544119" cy="457276"/>
          </a:xfrm>
          <a:prstGeom prst="rect">
            <a:avLst/>
          </a:prstGeom>
          <a:noFill/>
          <a:ln>
            <a:noFill/>
          </a:ln>
        </p:spPr>
        <p:txBody>
          <a:bodyPr anchorCtr="0" anchor="t" bIns="0" lIns="0" spcFirstLastPara="1" rIns="0" wrap="square" tIns="0">
            <a:spAutoFit/>
          </a:bodyPr>
          <a:lstStyle/>
          <a:p>
            <a:pPr indent="0" lvl="0" marL="0" marR="0" rtl="0" algn="l">
              <a:lnSpc>
                <a:spcPct val="124721"/>
              </a:lnSpc>
              <a:spcBef>
                <a:spcPts val="0"/>
              </a:spcBef>
              <a:spcAft>
                <a:spcPts val="0"/>
              </a:spcAft>
              <a:buNone/>
            </a:pPr>
            <a:r>
              <a:rPr b="1" i="0" lang="en" sz="2800" u="none" cap="none" strike="noStrike">
                <a:solidFill>
                  <a:srgbClr val="006747"/>
                </a:solidFill>
                <a:latin typeface="Arial"/>
                <a:ea typeface="Arial"/>
                <a:cs typeface="Arial"/>
                <a:sym typeface="Arial"/>
              </a:rPr>
              <a:t>Our Roadmap</a:t>
            </a:r>
            <a:endParaRPr sz="700"/>
          </a:p>
        </p:txBody>
      </p:sp>
      <p:sp>
        <p:nvSpPr>
          <p:cNvPr id="397" name="Google Shape;397;p33"/>
          <p:cNvSpPr/>
          <p:nvPr/>
        </p:nvSpPr>
        <p:spPr>
          <a:xfrm>
            <a:off x="496119" y="2934967"/>
            <a:ext cx="8151781" cy="19050"/>
          </a:xfrm>
          <a:custGeom>
            <a:rect b="b" l="l" r="r" t="t"/>
            <a:pathLst>
              <a:path extrusionOk="0" h="50800" w="21738082">
                <a:moveTo>
                  <a:pt x="0" y="25400"/>
                </a:moveTo>
                <a:cubicBezTo>
                  <a:pt x="0" y="11430"/>
                  <a:pt x="11430" y="0"/>
                  <a:pt x="25400" y="0"/>
                </a:cubicBezTo>
                <a:lnTo>
                  <a:pt x="21712682" y="0"/>
                </a:lnTo>
                <a:cubicBezTo>
                  <a:pt x="21726652" y="0"/>
                  <a:pt x="21738082" y="11430"/>
                  <a:pt x="21738082" y="25400"/>
                </a:cubicBezTo>
                <a:cubicBezTo>
                  <a:pt x="21738082" y="39370"/>
                  <a:pt x="21726652" y="50800"/>
                  <a:pt x="21712682" y="50800"/>
                </a:cubicBezTo>
                <a:lnTo>
                  <a:pt x="25400" y="50800"/>
                </a:lnTo>
                <a:cubicBezTo>
                  <a:pt x="11430" y="50800"/>
                  <a:pt x="0" y="39370"/>
                  <a:pt x="0" y="2540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8" name="Google Shape;398;p33"/>
          <p:cNvSpPr/>
          <p:nvPr/>
        </p:nvSpPr>
        <p:spPr>
          <a:xfrm>
            <a:off x="1786162" y="2509690"/>
            <a:ext cx="19050" cy="425291"/>
          </a:xfrm>
          <a:custGeom>
            <a:rect b="b" l="l" r="r" t="t"/>
            <a:pathLst>
              <a:path extrusionOk="0" h="1134110" w="50800">
                <a:moveTo>
                  <a:pt x="0" y="25400"/>
                </a:moveTo>
                <a:cubicBezTo>
                  <a:pt x="0" y="11430"/>
                  <a:pt x="11430" y="0"/>
                  <a:pt x="25400" y="0"/>
                </a:cubicBezTo>
                <a:cubicBezTo>
                  <a:pt x="39370" y="0"/>
                  <a:pt x="50800" y="11430"/>
                  <a:pt x="50800" y="25400"/>
                </a:cubicBezTo>
                <a:lnTo>
                  <a:pt x="50800" y="1108710"/>
                </a:lnTo>
                <a:cubicBezTo>
                  <a:pt x="50800" y="1122680"/>
                  <a:pt x="39370" y="1134110"/>
                  <a:pt x="25400" y="1134110"/>
                </a:cubicBezTo>
                <a:cubicBezTo>
                  <a:pt x="11430" y="1134110"/>
                  <a:pt x="0" y="1122680"/>
                  <a:pt x="0" y="110871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99" name="Google Shape;399;p33"/>
          <p:cNvGrpSpPr/>
          <p:nvPr/>
        </p:nvGrpSpPr>
        <p:grpSpPr>
          <a:xfrm>
            <a:off x="1633833" y="2773113"/>
            <a:ext cx="323707" cy="323707"/>
            <a:chOff x="0" y="0"/>
            <a:chExt cx="863219" cy="863219"/>
          </a:xfrm>
        </p:grpSpPr>
        <p:sp>
          <p:nvSpPr>
            <p:cNvPr id="400" name="Google Shape;400;p33"/>
            <p:cNvSpPr/>
            <p:nvPr/>
          </p:nvSpPr>
          <p:spPr>
            <a:xfrm>
              <a:off x="6350" y="6350"/>
              <a:ext cx="850519" cy="850519"/>
            </a:xfrm>
            <a:custGeom>
              <a:rect b="b" l="l" r="r" t="t"/>
              <a:pathLst>
                <a:path extrusionOk="0"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1" name="Google Shape;401;p33"/>
            <p:cNvSpPr/>
            <p:nvPr/>
          </p:nvSpPr>
          <p:spPr>
            <a:xfrm>
              <a:off x="0" y="0"/>
              <a:ext cx="863219" cy="863219"/>
            </a:xfrm>
            <a:custGeom>
              <a:rect b="b" l="l" r="r" t="t"/>
              <a:pathLst>
                <a:path extrusionOk="0" h="863219" w="863219">
                  <a:moveTo>
                    <a:pt x="0" y="346583"/>
                  </a:moveTo>
                  <a:cubicBezTo>
                    <a:pt x="0" y="155194"/>
                    <a:pt x="155194" y="0"/>
                    <a:pt x="346583" y="0"/>
                  </a:cubicBezTo>
                  <a:lnTo>
                    <a:pt x="516636" y="0"/>
                  </a:lnTo>
                  <a:lnTo>
                    <a:pt x="516636" y="6350"/>
                  </a:lnTo>
                  <a:lnTo>
                    <a:pt x="516636" y="0"/>
                  </a:lnTo>
                  <a:lnTo>
                    <a:pt x="516636" y="6350"/>
                  </a:lnTo>
                  <a:lnTo>
                    <a:pt x="516636" y="0"/>
                  </a:lnTo>
                  <a:cubicBezTo>
                    <a:pt x="708025" y="0"/>
                    <a:pt x="863219" y="155194"/>
                    <a:pt x="863219" y="346583"/>
                  </a:cubicBezTo>
                  <a:lnTo>
                    <a:pt x="856869" y="346583"/>
                  </a:lnTo>
                  <a:lnTo>
                    <a:pt x="863219" y="346583"/>
                  </a:lnTo>
                  <a:lnTo>
                    <a:pt x="863219" y="516636"/>
                  </a:lnTo>
                  <a:lnTo>
                    <a:pt x="856869" y="516636"/>
                  </a:lnTo>
                  <a:lnTo>
                    <a:pt x="863219" y="516636"/>
                  </a:lnTo>
                  <a:cubicBezTo>
                    <a:pt x="863219" y="708025"/>
                    <a:pt x="708025" y="863219"/>
                    <a:pt x="516636" y="863219"/>
                  </a:cubicBezTo>
                  <a:lnTo>
                    <a:pt x="516636" y="856869"/>
                  </a:lnTo>
                  <a:lnTo>
                    <a:pt x="516636" y="863219"/>
                  </a:lnTo>
                  <a:lnTo>
                    <a:pt x="346583" y="863219"/>
                  </a:lnTo>
                  <a:lnTo>
                    <a:pt x="346583" y="856869"/>
                  </a:lnTo>
                  <a:lnTo>
                    <a:pt x="346583" y="863219"/>
                  </a:lnTo>
                  <a:cubicBezTo>
                    <a:pt x="155194" y="863219"/>
                    <a:pt x="0" y="708025"/>
                    <a:pt x="0" y="516636"/>
                  </a:cubicBezTo>
                  <a:lnTo>
                    <a:pt x="0" y="346583"/>
                  </a:lnTo>
                  <a:lnTo>
                    <a:pt x="6350" y="346583"/>
                  </a:lnTo>
                  <a:lnTo>
                    <a:pt x="0" y="346583"/>
                  </a:lnTo>
                  <a:moveTo>
                    <a:pt x="12700" y="346583"/>
                  </a:moveTo>
                  <a:lnTo>
                    <a:pt x="12700" y="516636"/>
                  </a:lnTo>
                  <a:lnTo>
                    <a:pt x="6350" y="516636"/>
                  </a:lnTo>
                  <a:lnTo>
                    <a:pt x="12700" y="516636"/>
                  </a:lnTo>
                  <a:cubicBezTo>
                    <a:pt x="12700" y="701040"/>
                    <a:pt x="162179" y="850519"/>
                    <a:pt x="346583" y="850519"/>
                  </a:cubicBezTo>
                  <a:lnTo>
                    <a:pt x="516636" y="850519"/>
                  </a:lnTo>
                  <a:cubicBezTo>
                    <a:pt x="701040" y="850519"/>
                    <a:pt x="850519" y="701040"/>
                    <a:pt x="850519" y="516636"/>
                  </a:cubicBezTo>
                  <a:lnTo>
                    <a:pt x="850519" y="346583"/>
                  </a:lnTo>
                  <a:cubicBezTo>
                    <a:pt x="850519" y="162179"/>
                    <a:pt x="701040" y="12700"/>
                    <a:pt x="516636" y="12700"/>
                  </a:cubicBezTo>
                  <a:lnTo>
                    <a:pt x="346583" y="12700"/>
                  </a:lnTo>
                  <a:lnTo>
                    <a:pt x="346583" y="6350"/>
                  </a:lnTo>
                  <a:lnTo>
                    <a:pt x="346583" y="12700"/>
                  </a:lnTo>
                  <a:cubicBezTo>
                    <a:pt x="162179" y="12700"/>
                    <a:pt x="12700" y="162179"/>
                    <a:pt x="12700" y="346583"/>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02" name="Google Shape;402;p33"/>
          <p:cNvSpPr txBox="1"/>
          <p:nvPr/>
        </p:nvSpPr>
        <p:spPr>
          <a:xfrm>
            <a:off x="1689388" y="2830635"/>
            <a:ext cx="212603" cy="23722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700" u="none" cap="none" strike="noStrike">
                <a:solidFill>
                  <a:srgbClr val="4B4A4A"/>
                </a:solidFill>
                <a:latin typeface="Arial"/>
                <a:ea typeface="Arial"/>
                <a:cs typeface="Arial"/>
                <a:sym typeface="Arial"/>
              </a:rPr>
              <a:t>1</a:t>
            </a:r>
            <a:endParaRPr sz="700"/>
          </a:p>
        </p:txBody>
      </p:sp>
      <p:sp>
        <p:nvSpPr>
          <p:cNvPr id="403" name="Google Shape;403;p33"/>
          <p:cNvSpPr txBox="1"/>
          <p:nvPr/>
        </p:nvSpPr>
        <p:spPr>
          <a:xfrm>
            <a:off x="909637" y="1381573"/>
            <a:ext cx="1772022" cy="226218"/>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Launch Pilot</a:t>
            </a:r>
            <a:endParaRPr sz="700"/>
          </a:p>
        </p:txBody>
      </p:sp>
      <p:sp>
        <p:nvSpPr>
          <p:cNvPr id="404" name="Google Shape;404;p33"/>
          <p:cNvSpPr txBox="1"/>
          <p:nvPr/>
        </p:nvSpPr>
        <p:spPr>
          <a:xfrm>
            <a:off x="637880" y="1640458"/>
            <a:ext cx="2315618" cy="506015"/>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Single-market composting pilot at any local market</a:t>
            </a:r>
            <a:endParaRPr sz="700"/>
          </a:p>
        </p:txBody>
      </p:sp>
      <p:sp>
        <p:nvSpPr>
          <p:cNvPr id="405" name="Google Shape;405;p33"/>
          <p:cNvSpPr/>
          <p:nvPr/>
        </p:nvSpPr>
        <p:spPr>
          <a:xfrm>
            <a:off x="3174283" y="2934967"/>
            <a:ext cx="19050" cy="425291"/>
          </a:xfrm>
          <a:custGeom>
            <a:rect b="b" l="l" r="r" t="t"/>
            <a:pathLst>
              <a:path extrusionOk="0" h="1134110" w="50800">
                <a:moveTo>
                  <a:pt x="0" y="25400"/>
                </a:moveTo>
                <a:cubicBezTo>
                  <a:pt x="0" y="11430"/>
                  <a:pt x="11430" y="0"/>
                  <a:pt x="25400" y="0"/>
                </a:cubicBezTo>
                <a:cubicBezTo>
                  <a:pt x="39370" y="0"/>
                  <a:pt x="50800" y="11430"/>
                  <a:pt x="50800" y="25400"/>
                </a:cubicBezTo>
                <a:lnTo>
                  <a:pt x="50800" y="1108710"/>
                </a:lnTo>
                <a:cubicBezTo>
                  <a:pt x="50800" y="1122680"/>
                  <a:pt x="39370" y="1134110"/>
                  <a:pt x="25400" y="1134110"/>
                </a:cubicBezTo>
                <a:cubicBezTo>
                  <a:pt x="11430" y="1134110"/>
                  <a:pt x="0" y="1122680"/>
                  <a:pt x="0" y="110871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06" name="Google Shape;406;p33"/>
          <p:cNvGrpSpPr/>
          <p:nvPr/>
        </p:nvGrpSpPr>
        <p:grpSpPr>
          <a:xfrm>
            <a:off x="3021954" y="2773113"/>
            <a:ext cx="323707" cy="323707"/>
            <a:chOff x="0" y="0"/>
            <a:chExt cx="863219" cy="863219"/>
          </a:xfrm>
        </p:grpSpPr>
        <p:sp>
          <p:nvSpPr>
            <p:cNvPr id="407" name="Google Shape;407;p33"/>
            <p:cNvSpPr/>
            <p:nvPr/>
          </p:nvSpPr>
          <p:spPr>
            <a:xfrm>
              <a:off x="6350" y="6350"/>
              <a:ext cx="850519" cy="850519"/>
            </a:xfrm>
            <a:custGeom>
              <a:rect b="b" l="l" r="r" t="t"/>
              <a:pathLst>
                <a:path extrusionOk="0"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8" name="Google Shape;408;p33"/>
            <p:cNvSpPr/>
            <p:nvPr/>
          </p:nvSpPr>
          <p:spPr>
            <a:xfrm>
              <a:off x="0" y="0"/>
              <a:ext cx="863219" cy="863219"/>
            </a:xfrm>
            <a:custGeom>
              <a:rect b="b" l="l" r="r" t="t"/>
              <a:pathLst>
                <a:path extrusionOk="0" h="863219" w="863219">
                  <a:moveTo>
                    <a:pt x="0" y="346583"/>
                  </a:moveTo>
                  <a:cubicBezTo>
                    <a:pt x="0" y="155194"/>
                    <a:pt x="155194" y="0"/>
                    <a:pt x="346583" y="0"/>
                  </a:cubicBezTo>
                  <a:lnTo>
                    <a:pt x="516636" y="0"/>
                  </a:lnTo>
                  <a:lnTo>
                    <a:pt x="516636" y="6350"/>
                  </a:lnTo>
                  <a:lnTo>
                    <a:pt x="516636" y="0"/>
                  </a:lnTo>
                  <a:lnTo>
                    <a:pt x="516636" y="6350"/>
                  </a:lnTo>
                  <a:lnTo>
                    <a:pt x="516636" y="0"/>
                  </a:lnTo>
                  <a:cubicBezTo>
                    <a:pt x="708025" y="0"/>
                    <a:pt x="863219" y="155194"/>
                    <a:pt x="863219" y="346583"/>
                  </a:cubicBezTo>
                  <a:lnTo>
                    <a:pt x="856869" y="346583"/>
                  </a:lnTo>
                  <a:lnTo>
                    <a:pt x="863219" y="346583"/>
                  </a:lnTo>
                  <a:lnTo>
                    <a:pt x="863219" y="516636"/>
                  </a:lnTo>
                  <a:lnTo>
                    <a:pt x="856869" y="516636"/>
                  </a:lnTo>
                  <a:lnTo>
                    <a:pt x="863219" y="516636"/>
                  </a:lnTo>
                  <a:cubicBezTo>
                    <a:pt x="863219" y="708025"/>
                    <a:pt x="708025" y="863219"/>
                    <a:pt x="516636" y="863219"/>
                  </a:cubicBezTo>
                  <a:lnTo>
                    <a:pt x="516636" y="856869"/>
                  </a:lnTo>
                  <a:lnTo>
                    <a:pt x="516636" y="863219"/>
                  </a:lnTo>
                  <a:lnTo>
                    <a:pt x="346583" y="863219"/>
                  </a:lnTo>
                  <a:lnTo>
                    <a:pt x="346583" y="856869"/>
                  </a:lnTo>
                  <a:lnTo>
                    <a:pt x="346583" y="863219"/>
                  </a:lnTo>
                  <a:cubicBezTo>
                    <a:pt x="155194" y="863219"/>
                    <a:pt x="0" y="708025"/>
                    <a:pt x="0" y="516636"/>
                  </a:cubicBezTo>
                  <a:lnTo>
                    <a:pt x="0" y="346583"/>
                  </a:lnTo>
                  <a:lnTo>
                    <a:pt x="6350" y="346583"/>
                  </a:lnTo>
                  <a:lnTo>
                    <a:pt x="0" y="346583"/>
                  </a:lnTo>
                  <a:moveTo>
                    <a:pt x="12700" y="346583"/>
                  </a:moveTo>
                  <a:lnTo>
                    <a:pt x="12700" y="516636"/>
                  </a:lnTo>
                  <a:lnTo>
                    <a:pt x="6350" y="516636"/>
                  </a:lnTo>
                  <a:lnTo>
                    <a:pt x="12700" y="516636"/>
                  </a:lnTo>
                  <a:cubicBezTo>
                    <a:pt x="12700" y="701040"/>
                    <a:pt x="162179" y="850519"/>
                    <a:pt x="346583" y="850519"/>
                  </a:cubicBezTo>
                  <a:lnTo>
                    <a:pt x="516636" y="850519"/>
                  </a:lnTo>
                  <a:cubicBezTo>
                    <a:pt x="701040" y="850519"/>
                    <a:pt x="850519" y="701040"/>
                    <a:pt x="850519" y="516636"/>
                  </a:cubicBezTo>
                  <a:lnTo>
                    <a:pt x="850519" y="346583"/>
                  </a:lnTo>
                  <a:cubicBezTo>
                    <a:pt x="850519" y="162179"/>
                    <a:pt x="701040" y="12700"/>
                    <a:pt x="516636" y="12700"/>
                  </a:cubicBezTo>
                  <a:lnTo>
                    <a:pt x="346583" y="12700"/>
                  </a:lnTo>
                  <a:lnTo>
                    <a:pt x="346583" y="6350"/>
                  </a:lnTo>
                  <a:lnTo>
                    <a:pt x="346583" y="12700"/>
                  </a:lnTo>
                  <a:cubicBezTo>
                    <a:pt x="162179" y="12700"/>
                    <a:pt x="12700" y="162179"/>
                    <a:pt x="12700" y="346583"/>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09" name="Google Shape;409;p33"/>
          <p:cNvSpPr txBox="1"/>
          <p:nvPr/>
        </p:nvSpPr>
        <p:spPr>
          <a:xfrm>
            <a:off x="3077503" y="2830635"/>
            <a:ext cx="212603" cy="23722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700" u="none" cap="none" strike="noStrike">
                <a:solidFill>
                  <a:srgbClr val="4B4A4A"/>
                </a:solidFill>
                <a:latin typeface="Arial"/>
                <a:ea typeface="Arial"/>
                <a:cs typeface="Arial"/>
                <a:sym typeface="Arial"/>
              </a:rPr>
              <a:t>2</a:t>
            </a:r>
            <a:endParaRPr sz="700"/>
          </a:p>
        </p:txBody>
      </p:sp>
      <p:sp>
        <p:nvSpPr>
          <p:cNvPr id="410" name="Google Shape;410;p33"/>
          <p:cNvSpPr txBox="1"/>
          <p:nvPr/>
        </p:nvSpPr>
        <p:spPr>
          <a:xfrm>
            <a:off x="2134939" y="3497237"/>
            <a:ext cx="2097658" cy="226218"/>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Expand to Five Markets</a:t>
            </a:r>
            <a:endParaRPr sz="700"/>
          </a:p>
        </p:txBody>
      </p:sp>
      <p:sp>
        <p:nvSpPr>
          <p:cNvPr id="411" name="Google Shape;411;p33"/>
          <p:cNvSpPr txBox="1"/>
          <p:nvPr/>
        </p:nvSpPr>
        <p:spPr>
          <a:xfrm>
            <a:off x="2025996" y="3756127"/>
            <a:ext cx="2315618" cy="506015"/>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Scale collection and composting operations across Dhaka</a:t>
            </a:r>
            <a:endParaRPr sz="700"/>
          </a:p>
        </p:txBody>
      </p:sp>
      <p:sp>
        <p:nvSpPr>
          <p:cNvPr id="412" name="Google Shape;412;p33"/>
          <p:cNvSpPr/>
          <p:nvPr/>
        </p:nvSpPr>
        <p:spPr>
          <a:xfrm>
            <a:off x="4562475" y="2509690"/>
            <a:ext cx="19050" cy="425291"/>
          </a:xfrm>
          <a:custGeom>
            <a:rect b="b" l="l" r="r" t="t"/>
            <a:pathLst>
              <a:path extrusionOk="0" h="1134110" w="50800">
                <a:moveTo>
                  <a:pt x="0" y="25400"/>
                </a:moveTo>
                <a:cubicBezTo>
                  <a:pt x="0" y="11430"/>
                  <a:pt x="11430" y="0"/>
                  <a:pt x="25400" y="0"/>
                </a:cubicBezTo>
                <a:cubicBezTo>
                  <a:pt x="39370" y="0"/>
                  <a:pt x="50800" y="11430"/>
                  <a:pt x="50800" y="25400"/>
                </a:cubicBezTo>
                <a:lnTo>
                  <a:pt x="50800" y="1108710"/>
                </a:lnTo>
                <a:cubicBezTo>
                  <a:pt x="50800" y="1122680"/>
                  <a:pt x="39370" y="1134110"/>
                  <a:pt x="25400" y="1134110"/>
                </a:cubicBezTo>
                <a:cubicBezTo>
                  <a:pt x="11430" y="1134110"/>
                  <a:pt x="0" y="1122680"/>
                  <a:pt x="0" y="110871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13" name="Google Shape;413;p33"/>
          <p:cNvGrpSpPr/>
          <p:nvPr/>
        </p:nvGrpSpPr>
        <p:grpSpPr>
          <a:xfrm>
            <a:off x="4410151" y="2773113"/>
            <a:ext cx="323707" cy="323707"/>
            <a:chOff x="0" y="0"/>
            <a:chExt cx="863219" cy="863219"/>
          </a:xfrm>
        </p:grpSpPr>
        <p:sp>
          <p:nvSpPr>
            <p:cNvPr id="414" name="Google Shape;414;p33"/>
            <p:cNvSpPr/>
            <p:nvPr/>
          </p:nvSpPr>
          <p:spPr>
            <a:xfrm>
              <a:off x="6350" y="6350"/>
              <a:ext cx="850519" cy="850519"/>
            </a:xfrm>
            <a:custGeom>
              <a:rect b="b" l="l" r="r" t="t"/>
              <a:pathLst>
                <a:path extrusionOk="0"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5" name="Google Shape;415;p33"/>
            <p:cNvSpPr/>
            <p:nvPr/>
          </p:nvSpPr>
          <p:spPr>
            <a:xfrm>
              <a:off x="0" y="0"/>
              <a:ext cx="863219" cy="863219"/>
            </a:xfrm>
            <a:custGeom>
              <a:rect b="b" l="l" r="r" t="t"/>
              <a:pathLst>
                <a:path extrusionOk="0" h="863219" w="863219">
                  <a:moveTo>
                    <a:pt x="0" y="346583"/>
                  </a:moveTo>
                  <a:cubicBezTo>
                    <a:pt x="0" y="155194"/>
                    <a:pt x="155194" y="0"/>
                    <a:pt x="346583" y="0"/>
                  </a:cubicBezTo>
                  <a:lnTo>
                    <a:pt x="516636" y="0"/>
                  </a:lnTo>
                  <a:lnTo>
                    <a:pt x="516636" y="6350"/>
                  </a:lnTo>
                  <a:lnTo>
                    <a:pt x="516636" y="0"/>
                  </a:lnTo>
                  <a:lnTo>
                    <a:pt x="516636" y="6350"/>
                  </a:lnTo>
                  <a:lnTo>
                    <a:pt x="516636" y="0"/>
                  </a:lnTo>
                  <a:cubicBezTo>
                    <a:pt x="708025" y="0"/>
                    <a:pt x="863219" y="155194"/>
                    <a:pt x="863219" y="346583"/>
                  </a:cubicBezTo>
                  <a:lnTo>
                    <a:pt x="856869" y="346583"/>
                  </a:lnTo>
                  <a:lnTo>
                    <a:pt x="863219" y="346583"/>
                  </a:lnTo>
                  <a:lnTo>
                    <a:pt x="863219" y="516636"/>
                  </a:lnTo>
                  <a:lnTo>
                    <a:pt x="856869" y="516636"/>
                  </a:lnTo>
                  <a:lnTo>
                    <a:pt x="863219" y="516636"/>
                  </a:lnTo>
                  <a:cubicBezTo>
                    <a:pt x="863219" y="708025"/>
                    <a:pt x="708025" y="863219"/>
                    <a:pt x="516636" y="863219"/>
                  </a:cubicBezTo>
                  <a:lnTo>
                    <a:pt x="516636" y="856869"/>
                  </a:lnTo>
                  <a:lnTo>
                    <a:pt x="516636" y="863219"/>
                  </a:lnTo>
                  <a:lnTo>
                    <a:pt x="346583" y="863219"/>
                  </a:lnTo>
                  <a:lnTo>
                    <a:pt x="346583" y="856869"/>
                  </a:lnTo>
                  <a:lnTo>
                    <a:pt x="346583" y="863219"/>
                  </a:lnTo>
                  <a:cubicBezTo>
                    <a:pt x="155194" y="863219"/>
                    <a:pt x="0" y="708025"/>
                    <a:pt x="0" y="516636"/>
                  </a:cubicBezTo>
                  <a:lnTo>
                    <a:pt x="0" y="346583"/>
                  </a:lnTo>
                  <a:lnTo>
                    <a:pt x="6350" y="346583"/>
                  </a:lnTo>
                  <a:lnTo>
                    <a:pt x="0" y="346583"/>
                  </a:lnTo>
                  <a:moveTo>
                    <a:pt x="12700" y="346583"/>
                  </a:moveTo>
                  <a:lnTo>
                    <a:pt x="12700" y="516636"/>
                  </a:lnTo>
                  <a:lnTo>
                    <a:pt x="6350" y="516636"/>
                  </a:lnTo>
                  <a:lnTo>
                    <a:pt x="12700" y="516636"/>
                  </a:lnTo>
                  <a:cubicBezTo>
                    <a:pt x="12700" y="701040"/>
                    <a:pt x="162179" y="850519"/>
                    <a:pt x="346583" y="850519"/>
                  </a:cubicBezTo>
                  <a:lnTo>
                    <a:pt x="516636" y="850519"/>
                  </a:lnTo>
                  <a:cubicBezTo>
                    <a:pt x="701040" y="850519"/>
                    <a:pt x="850519" y="701040"/>
                    <a:pt x="850519" y="516636"/>
                  </a:cubicBezTo>
                  <a:lnTo>
                    <a:pt x="850519" y="346583"/>
                  </a:lnTo>
                  <a:cubicBezTo>
                    <a:pt x="850519" y="162179"/>
                    <a:pt x="701040" y="12700"/>
                    <a:pt x="516636" y="12700"/>
                  </a:cubicBezTo>
                  <a:lnTo>
                    <a:pt x="346583" y="12700"/>
                  </a:lnTo>
                  <a:lnTo>
                    <a:pt x="346583" y="6350"/>
                  </a:lnTo>
                  <a:lnTo>
                    <a:pt x="346583" y="12700"/>
                  </a:lnTo>
                  <a:cubicBezTo>
                    <a:pt x="162179" y="12700"/>
                    <a:pt x="12700" y="162179"/>
                    <a:pt x="12700" y="346583"/>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16" name="Google Shape;416;p33"/>
          <p:cNvSpPr txBox="1"/>
          <p:nvPr/>
        </p:nvSpPr>
        <p:spPr>
          <a:xfrm>
            <a:off x="4465701" y="2830635"/>
            <a:ext cx="212603" cy="23722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700" u="none" cap="none" strike="noStrike">
                <a:solidFill>
                  <a:srgbClr val="4B4A4A"/>
                </a:solidFill>
                <a:latin typeface="Arial"/>
                <a:ea typeface="Arial"/>
                <a:cs typeface="Arial"/>
                <a:sym typeface="Arial"/>
              </a:rPr>
              <a:t>3</a:t>
            </a:r>
            <a:endParaRPr sz="700"/>
          </a:p>
        </p:txBody>
      </p:sp>
      <p:sp>
        <p:nvSpPr>
          <p:cNvPr id="417" name="Google Shape;417;p33"/>
          <p:cNvSpPr txBox="1"/>
          <p:nvPr/>
        </p:nvSpPr>
        <p:spPr>
          <a:xfrm>
            <a:off x="3414193" y="1381573"/>
            <a:ext cx="2315618" cy="447675"/>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Introduce Liquid Fertilizer</a:t>
            </a:r>
            <a:endParaRPr sz="700"/>
          </a:p>
        </p:txBody>
      </p:sp>
      <p:sp>
        <p:nvSpPr>
          <p:cNvPr id="418" name="Google Shape;418;p33"/>
          <p:cNvSpPr txBox="1"/>
          <p:nvPr/>
        </p:nvSpPr>
        <p:spPr>
          <a:xfrm>
            <a:off x="3414193" y="1861913"/>
            <a:ext cx="2315618" cy="506015"/>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Diversify product line with liquid organic fertilizer</a:t>
            </a:r>
            <a:endParaRPr sz="700"/>
          </a:p>
        </p:txBody>
      </p:sp>
      <p:sp>
        <p:nvSpPr>
          <p:cNvPr id="419" name="Google Shape;419;p33"/>
          <p:cNvSpPr/>
          <p:nvPr/>
        </p:nvSpPr>
        <p:spPr>
          <a:xfrm>
            <a:off x="5950596" y="2934967"/>
            <a:ext cx="19050" cy="425291"/>
          </a:xfrm>
          <a:custGeom>
            <a:rect b="b" l="l" r="r" t="t"/>
            <a:pathLst>
              <a:path extrusionOk="0" h="1134110" w="50800">
                <a:moveTo>
                  <a:pt x="0" y="25400"/>
                </a:moveTo>
                <a:cubicBezTo>
                  <a:pt x="0" y="11430"/>
                  <a:pt x="11430" y="0"/>
                  <a:pt x="25400" y="0"/>
                </a:cubicBezTo>
                <a:cubicBezTo>
                  <a:pt x="39370" y="0"/>
                  <a:pt x="50800" y="11430"/>
                  <a:pt x="50800" y="25400"/>
                </a:cubicBezTo>
                <a:lnTo>
                  <a:pt x="50800" y="1108710"/>
                </a:lnTo>
                <a:cubicBezTo>
                  <a:pt x="50800" y="1122680"/>
                  <a:pt x="39370" y="1134110"/>
                  <a:pt x="25400" y="1134110"/>
                </a:cubicBezTo>
                <a:cubicBezTo>
                  <a:pt x="11430" y="1134110"/>
                  <a:pt x="0" y="1122680"/>
                  <a:pt x="0" y="110871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20" name="Google Shape;420;p33"/>
          <p:cNvGrpSpPr/>
          <p:nvPr/>
        </p:nvGrpSpPr>
        <p:grpSpPr>
          <a:xfrm>
            <a:off x="5798268" y="2773113"/>
            <a:ext cx="323707" cy="323707"/>
            <a:chOff x="0" y="0"/>
            <a:chExt cx="863219" cy="863219"/>
          </a:xfrm>
        </p:grpSpPr>
        <p:sp>
          <p:nvSpPr>
            <p:cNvPr id="421" name="Google Shape;421;p33"/>
            <p:cNvSpPr/>
            <p:nvPr/>
          </p:nvSpPr>
          <p:spPr>
            <a:xfrm>
              <a:off x="6350" y="6350"/>
              <a:ext cx="850519" cy="850519"/>
            </a:xfrm>
            <a:custGeom>
              <a:rect b="b" l="l" r="r" t="t"/>
              <a:pathLst>
                <a:path extrusionOk="0"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2" name="Google Shape;422;p33"/>
            <p:cNvSpPr/>
            <p:nvPr/>
          </p:nvSpPr>
          <p:spPr>
            <a:xfrm>
              <a:off x="0" y="0"/>
              <a:ext cx="863219" cy="863219"/>
            </a:xfrm>
            <a:custGeom>
              <a:rect b="b" l="l" r="r" t="t"/>
              <a:pathLst>
                <a:path extrusionOk="0" h="863219" w="863219">
                  <a:moveTo>
                    <a:pt x="0" y="346583"/>
                  </a:moveTo>
                  <a:cubicBezTo>
                    <a:pt x="0" y="155194"/>
                    <a:pt x="155194" y="0"/>
                    <a:pt x="346583" y="0"/>
                  </a:cubicBezTo>
                  <a:lnTo>
                    <a:pt x="516636" y="0"/>
                  </a:lnTo>
                  <a:lnTo>
                    <a:pt x="516636" y="6350"/>
                  </a:lnTo>
                  <a:lnTo>
                    <a:pt x="516636" y="0"/>
                  </a:lnTo>
                  <a:lnTo>
                    <a:pt x="516636" y="6350"/>
                  </a:lnTo>
                  <a:lnTo>
                    <a:pt x="516636" y="0"/>
                  </a:lnTo>
                  <a:cubicBezTo>
                    <a:pt x="708025" y="0"/>
                    <a:pt x="863219" y="155194"/>
                    <a:pt x="863219" y="346583"/>
                  </a:cubicBezTo>
                  <a:lnTo>
                    <a:pt x="856869" y="346583"/>
                  </a:lnTo>
                  <a:lnTo>
                    <a:pt x="863219" y="346583"/>
                  </a:lnTo>
                  <a:lnTo>
                    <a:pt x="863219" y="516636"/>
                  </a:lnTo>
                  <a:lnTo>
                    <a:pt x="856869" y="516636"/>
                  </a:lnTo>
                  <a:lnTo>
                    <a:pt x="863219" y="516636"/>
                  </a:lnTo>
                  <a:cubicBezTo>
                    <a:pt x="863219" y="708025"/>
                    <a:pt x="708025" y="863219"/>
                    <a:pt x="516636" y="863219"/>
                  </a:cubicBezTo>
                  <a:lnTo>
                    <a:pt x="516636" y="856869"/>
                  </a:lnTo>
                  <a:lnTo>
                    <a:pt x="516636" y="863219"/>
                  </a:lnTo>
                  <a:lnTo>
                    <a:pt x="346583" y="863219"/>
                  </a:lnTo>
                  <a:lnTo>
                    <a:pt x="346583" y="856869"/>
                  </a:lnTo>
                  <a:lnTo>
                    <a:pt x="346583" y="863219"/>
                  </a:lnTo>
                  <a:cubicBezTo>
                    <a:pt x="155194" y="863219"/>
                    <a:pt x="0" y="708025"/>
                    <a:pt x="0" y="516636"/>
                  </a:cubicBezTo>
                  <a:lnTo>
                    <a:pt x="0" y="346583"/>
                  </a:lnTo>
                  <a:lnTo>
                    <a:pt x="6350" y="346583"/>
                  </a:lnTo>
                  <a:lnTo>
                    <a:pt x="0" y="346583"/>
                  </a:lnTo>
                  <a:moveTo>
                    <a:pt x="12700" y="346583"/>
                  </a:moveTo>
                  <a:lnTo>
                    <a:pt x="12700" y="516636"/>
                  </a:lnTo>
                  <a:lnTo>
                    <a:pt x="6350" y="516636"/>
                  </a:lnTo>
                  <a:lnTo>
                    <a:pt x="12700" y="516636"/>
                  </a:lnTo>
                  <a:cubicBezTo>
                    <a:pt x="12700" y="701040"/>
                    <a:pt x="162179" y="850519"/>
                    <a:pt x="346583" y="850519"/>
                  </a:cubicBezTo>
                  <a:lnTo>
                    <a:pt x="516636" y="850519"/>
                  </a:lnTo>
                  <a:cubicBezTo>
                    <a:pt x="701040" y="850519"/>
                    <a:pt x="850519" y="701040"/>
                    <a:pt x="850519" y="516636"/>
                  </a:cubicBezTo>
                  <a:lnTo>
                    <a:pt x="850519" y="346583"/>
                  </a:lnTo>
                  <a:cubicBezTo>
                    <a:pt x="850519" y="162179"/>
                    <a:pt x="701040" y="12700"/>
                    <a:pt x="516636" y="12700"/>
                  </a:cubicBezTo>
                  <a:lnTo>
                    <a:pt x="346583" y="12700"/>
                  </a:lnTo>
                  <a:lnTo>
                    <a:pt x="346583" y="6350"/>
                  </a:lnTo>
                  <a:lnTo>
                    <a:pt x="346583" y="12700"/>
                  </a:lnTo>
                  <a:cubicBezTo>
                    <a:pt x="162179" y="12700"/>
                    <a:pt x="12700" y="162179"/>
                    <a:pt x="12700" y="346583"/>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23" name="Google Shape;423;p33"/>
          <p:cNvSpPr txBox="1"/>
          <p:nvPr/>
        </p:nvSpPr>
        <p:spPr>
          <a:xfrm>
            <a:off x="5853818" y="2830635"/>
            <a:ext cx="212603" cy="23722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700" u="none" cap="none" strike="noStrike">
                <a:solidFill>
                  <a:srgbClr val="4B4A4A"/>
                </a:solidFill>
                <a:latin typeface="Arial"/>
                <a:ea typeface="Arial"/>
                <a:cs typeface="Arial"/>
                <a:sym typeface="Arial"/>
              </a:rPr>
              <a:t>4</a:t>
            </a:r>
            <a:endParaRPr sz="700"/>
          </a:p>
        </p:txBody>
      </p:sp>
      <p:sp>
        <p:nvSpPr>
          <p:cNvPr id="424" name="Google Shape;424;p33"/>
          <p:cNvSpPr txBox="1"/>
          <p:nvPr/>
        </p:nvSpPr>
        <p:spPr>
          <a:xfrm>
            <a:off x="4802310" y="3497237"/>
            <a:ext cx="2315618" cy="447675"/>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Partner with Municipalities</a:t>
            </a:r>
            <a:endParaRPr sz="700"/>
          </a:p>
        </p:txBody>
      </p:sp>
      <p:sp>
        <p:nvSpPr>
          <p:cNvPr id="425" name="Google Shape;425;p33"/>
          <p:cNvSpPr txBox="1"/>
          <p:nvPr/>
        </p:nvSpPr>
        <p:spPr>
          <a:xfrm>
            <a:off x="4802310" y="3977583"/>
            <a:ext cx="2315618" cy="506015"/>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Establish official waste management partnerships</a:t>
            </a:r>
            <a:endParaRPr sz="700"/>
          </a:p>
        </p:txBody>
      </p:sp>
      <p:sp>
        <p:nvSpPr>
          <p:cNvPr id="426" name="Google Shape;426;p33"/>
          <p:cNvSpPr/>
          <p:nvPr/>
        </p:nvSpPr>
        <p:spPr>
          <a:xfrm>
            <a:off x="7338788" y="2509690"/>
            <a:ext cx="19050" cy="425291"/>
          </a:xfrm>
          <a:custGeom>
            <a:rect b="b" l="l" r="r" t="t"/>
            <a:pathLst>
              <a:path extrusionOk="0" h="1134110" w="50800">
                <a:moveTo>
                  <a:pt x="0" y="25400"/>
                </a:moveTo>
                <a:cubicBezTo>
                  <a:pt x="0" y="11430"/>
                  <a:pt x="11430" y="0"/>
                  <a:pt x="25400" y="0"/>
                </a:cubicBezTo>
                <a:cubicBezTo>
                  <a:pt x="39370" y="0"/>
                  <a:pt x="50800" y="11430"/>
                  <a:pt x="50800" y="25400"/>
                </a:cubicBezTo>
                <a:lnTo>
                  <a:pt x="50800" y="1108710"/>
                </a:lnTo>
                <a:cubicBezTo>
                  <a:pt x="50800" y="1122680"/>
                  <a:pt x="39370" y="1134110"/>
                  <a:pt x="25400" y="1134110"/>
                </a:cubicBezTo>
                <a:cubicBezTo>
                  <a:pt x="11430" y="1134110"/>
                  <a:pt x="0" y="1122680"/>
                  <a:pt x="0" y="1108710"/>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27" name="Google Shape;427;p33"/>
          <p:cNvGrpSpPr/>
          <p:nvPr/>
        </p:nvGrpSpPr>
        <p:grpSpPr>
          <a:xfrm>
            <a:off x="7186465" y="2773113"/>
            <a:ext cx="323707" cy="323707"/>
            <a:chOff x="0" y="0"/>
            <a:chExt cx="863219" cy="863219"/>
          </a:xfrm>
        </p:grpSpPr>
        <p:sp>
          <p:nvSpPr>
            <p:cNvPr id="428" name="Google Shape;428;p33"/>
            <p:cNvSpPr/>
            <p:nvPr/>
          </p:nvSpPr>
          <p:spPr>
            <a:xfrm>
              <a:off x="6350" y="6350"/>
              <a:ext cx="850519" cy="850519"/>
            </a:xfrm>
            <a:custGeom>
              <a:rect b="b" l="l" r="r" t="t"/>
              <a:pathLst>
                <a:path extrusionOk="0"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D1EFE4"/>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9" name="Google Shape;429;p33"/>
            <p:cNvSpPr/>
            <p:nvPr/>
          </p:nvSpPr>
          <p:spPr>
            <a:xfrm>
              <a:off x="0" y="0"/>
              <a:ext cx="863219" cy="863219"/>
            </a:xfrm>
            <a:custGeom>
              <a:rect b="b" l="l" r="r" t="t"/>
              <a:pathLst>
                <a:path extrusionOk="0" h="863219" w="863219">
                  <a:moveTo>
                    <a:pt x="0" y="346583"/>
                  </a:moveTo>
                  <a:cubicBezTo>
                    <a:pt x="0" y="155194"/>
                    <a:pt x="155194" y="0"/>
                    <a:pt x="346583" y="0"/>
                  </a:cubicBezTo>
                  <a:lnTo>
                    <a:pt x="516636" y="0"/>
                  </a:lnTo>
                  <a:lnTo>
                    <a:pt x="516636" y="6350"/>
                  </a:lnTo>
                  <a:lnTo>
                    <a:pt x="516636" y="0"/>
                  </a:lnTo>
                  <a:lnTo>
                    <a:pt x="516636" y="6350"/>
                  </a:lnTo>
                  <a:lnTo>
                    <a:pt x="516636" y="0"/>
                  </a:lnTo>
                  <a:cubicBezTo>
                    <a:pt x="708025" y="0"/>
                    <a:pt x="863219" y="155194"/>
                    <a:pt x="863219" y="346583"/>
                  </a:cubicBezTo>
                  <a:lnTo>
                    <a:pt x="856869" y="346583"/>
                  </a:lnTo>
                  <a:lnTo>
                    <a:pt x="863219" y="346583"/>
                  </a:lnTo>
                  <a:lnTo>
                    <a:pt x="863219" y="516636"/>
                  </a:lnTo>
                  <a:lnTo>
                    <a:pt x="856869" y="516636"/>
                  </a:lnTo>
                  <a:lnTo>
                    <a:pt x="863219" y="516636"/>
                  </a:lnTo>
                  <a:cubicBezTo>
                    <a:pt x="863219" y="708025"/>
                    <a:pt x="708025" y="863219"/>
                    <a:pt x="516636" y="863219"/>
                  </a:cubicBezTo>
                  <a:lnTo>
                    <a:pt x="516636" y="856869"/>
                  </a:lnTo>
                  <a:lnTo>
                    <a:pt x="516636" y="863219"/>
                  </a:lnTo>
                  <a:lnTo>
                    <a:pt x="346583" y="863219"/>
                  </a:lnTo>
                  <a:lnTo>
                    <a:pt x="346583" y="856869"/>
                  </a:lnTo>
                  <a:lnTo>
                    <a:pt x="346583" y="863219"/>
                  </a:lnTo>
                  <a:cubicBezTo>
                    <a:pt x="155194" y="863219"/>
                    <a:pt x="0" y="708025"/>
                    <a:pt x="0" y="516636"/>
                  </a:cubicBezTo>
                  <a:lnTo>
                    <a:pt x="0" y="346583"/>
                  </a:lnTo>
                  <a:lnTo>
                    <a:pt x="6350" y="346583"/>
                  </a:lnTo>
                  <a:lnTo>
                    <a:pt x="0" y="346583"/>
                  </a:lnTo>
                  <a:moveTo>
                    <a:pt x="12700" y="346583"/>
                  </a:moveTo>
                  <a:lnTo>
                    <a:pt x="12700" y="516636"/>
                  </a:lnTo>
                  <a:lnTo>
                    <a:pt x="6350" y="516636"/>
                  </a:lnTo>
                  <a:lnTo>
                    <a:pt x="12700" y="516636"/>
                  </a:lnTo>
                  <a:cubicBezTo>
                    <a:pt x="12700" y="701040"/>
                    <a:pt x="162179" y="850519"/>
                    <a:pt x="346583" y="850519"/>
                  </a:cubicBezTo>
                  <a:lnTo>
                    <a:pt x="516636" y="850519"/>
                  </a:lnTo>
                  <a:cubicBezTo>
                    <a:pt x="701040" y="850519"/>
                    <a:pt x="850519" y="701040"/>
                    <a:pt x="850519" y="516636"/>
                  </a:cubicBezTo>
                  <a:lnTo>
                    <a:pt x="850519" y="346583"/>
                  </a:lnTo>
                  <a:cubicBezTo>
                    <a:pt x="850519" y="162179"/>
                    <a:pt x="701040" y="12700"/>
                    <a:pt x="516636" y="12700"/>
                  </a:cubicBezTo>
                  <a:lnTo>
                    <a:pt x="346583" y="12700"/>
                  </a:lnTo>
                  <a:lnTo>
                    <a:pt x="346583" y="6350"/>
                  </a:lnTo>
                  <a:lnTo>
                    <a:pt x="346583" y="12700"/>
                  </a:lnTo>
                  <a:cubicBezTo>
                    <a:pt x="162179" y="12700"/>
                    <a:pt x="12700" y="162179"/>
                    <a:pt x="12700" y="346583"/>
                  </a:cubicBezTo>
                  <a:close/>
                </a:path>
              </a:pathLst>
            </a:custGeom>
            <a:solidFill>
              <a:srgbClr val="B7D5CA"/>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30" name="Google Shape;430;p33"/>
          <p:cNvSpPr txBox="1"/>
          <p:nvPr/>
        </p:nvSpPr>
        <p:spPr>
          <a:xfrm>
            <a:off x="7242015" y="2830635"/>
            <a:ext cx="212603" cy="23722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700" u="none" cap="none" strike="noStrike">
                <a:solidFill>
                  <a:srgbClr val="4B4A4A"/>
                </a:solidFill>
                <a:latin typeface="Arial"/>
                <a:ea typeface="Arial"/>
                <a:cs typeface="Arial"/>
                <a:sym typeface="Arial"/>
              </a:rPr>
              <a:t>5</a:t>
            </a:r>
            <a:endParaRPr sz="700"/>
          </a:p>
        </p:txBody>
      </p:sp>
      <p:sp>
        <p:nvSpPr>
          <p:cNvPr id="431" name="Google Shape;431;p33"/>
          <p:cNvSpPr txBox="1"/>
          <p:nvPr/>
        </p:nvSpPr>
        <p:spPr>
          <a:xfrm>
            <a:off x="6244976" y="1381573"/>
            <a:ext cx="2206600" cy="226218"/>
          </a:xfrm>
          <a:prstGeom prst="rect">
            <a:avLst/>
          </a:prstGeom>
          <a:noFill/>
          <a:ln>
            <a:noFill/>
          </a:ln>
        </p:spPr>
        <p:txBody>
          <a:bodyPr anchorCtr="0" anchor="t" bIns="0" lIns="0" spcFirstLastPara="1" rIns="0" wrap="square" tIns="0">
            <a:spAutoFit/>
          </a:bodyPr>
          <a:lstStyle/>
          <a:p>
            <a:pPr indent="0" lvl="0" marL="0" marR="0" rtl="0" algn="ctr">
              <a:lnSpc>
                <a:spcPct val="124981"/>
              </a:lnSpc>
              <a:spcBef>
                <a:spcPts val="0"/>
              </a:spcBef>
              <a:spcAft>
                <a:spcPts val="0"/>
              </a:spcAft>
              <a:buNone/>
            </a:pPr>
            <a:r>
              <a:rPr b="1" i="0" lang="en" sz="1400" u="none" cap="none" strike="noStrike">
                <a:solidFill>
                  <a:srgbClr val="4B4A4A"/>
                </a:solidFill>
                <a:latin typeface="Arial"/>
                <a:ea typeface="Arial"/>
                <a:cs typeface="Arial"/>
                <a:sym typeface="Arial"/>
              </a:rPr>
              <a:t>Scale Across Bangladesh</a:t>
            </a:r>
            <a:endParaRPr sz="700"/>
          </a:p>
        </p:txBody>
      </p:sp>
      <p:sp>
        <p:nvSpPr>
          <p:cNvPr id="432" name="Google Shape;432;p33"/>
          <p:cNvSpPr txBox="1"/>
          <p:nvPr/>
        </p:nvSpPr>
        <p:spPr>
          <a:xfrm>
            <a:off x="6190507" y="1640458"/>
            <a:ext cx="2315618" cy="506015"/>
          </a:xfrm>
          <a:prstGeom prst="rect">
            <a:avLst/>
          </a:prstGeom>
          <a:noFill/>
          <a:ln>
            <a:noFill/>
          </a:ln>
        </p:spPr>
        <p:txBody>
          <a:bodyPr anchorCtr="0" anchor="t" bIns="0" lIns="0" spcFirstLastPara="1" rIns="0" wrap="square" tIns="0">
            <a:spAutoFit/>
          </a:bodyPr>
          <a:lstStyle/>
          <a:p>
            <a:pPr indent="0" lvl="0" marL="0" marR="0" rtl="0" algn="ctr">
              <a:lnSpc>
                <a:spcPct val="162871"/>
              </a:lnSpc>
              <a:spcBef>
                <a:spcPts val="0"/>
              </a:spcBef>
              <a:spcAft>
                <a:spcPts val="0"/>
              </a:spcAft>
              <a:buNone/>
            </a:pPr>
            <a:r>
              <a:rPr b="0" i="0" lang="en" sz="1100" u="none" cap="none" strike="noStrike">
                <a:solidFill>
                  <a:srgbClr val="4B4A4A"/>
                </a:solidFill>
                <a:latin typeface="Arimo"/>
                <a:ea typeface="Arimo"/>
                <a:cs typeface="Arimo"/>
                <a:sym typeface="Arimo"/>
              </a:rPr>
              <a:t>Expand operations to other cities and regions</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